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65" r:id="rId5"/>
    <p:sldId id="285" r:id="rId6"/>
    <p:sldId id="296" r:id="rId7"/>
    <p:sldId id="297" r:id="rId8"/>
    <p:sldId id="298" r:id="rId9"/>
    <p:sldId id="299" r:id="rId10"/>
    <p:sldId id="300" r:id="rId11"/>
    <p:sldId id="295" r:id="rId12"/>
    <p:sldId id="302" r:id="rId13"/>
    <p:sldId id="303" r:id="rId14"/>
    <p:sldId id="301" r:id="rId15"/>
    <p:sldId id="305" r:id="rId16"/>
    <p:sldId id="306" r:id="rId17"/>
    <p:sldId id="315" r:id="rId18"/>
    <p:sldId id="314" r:id="rId19"/>
    <p:sldId id="307" r:id="rId20"/>
    <p:sldId id="308" r:id="rId21"/>
    <p:sldId id="309" r:id="rId22"/>
    <p:sldId id="310" r:id="rId23"/>
    <p:sldId id="311" r:id="rId24"/>
    <p:sldId id="312" r:id="rId25"/>
    <p:sldId id="313"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20" d="100"/>
          <a:sy n="120" d="100"/>
        </p:scale>
        <p:origin x="114" y="324"/>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207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pl-PL" smtClean="0"/>
              <a:t>29.10.2021</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pl-PL" smtClean="0"/>
              <a:t>‹#›</a:t>
            </a:fld>
            <a:endParaRPr lang="pl-PL"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pl-PL" smtClean="0"/>
              <a:t>29.10.2021</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pl-PL" smtClean="0"/>
              <a:t>‹#›</a:t>
            </a:fld>
            <a:endParaRPr lang="pl-PL"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Prostokąt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dirty="0">
              <a:ln>
                <a:noFill/>
              </a:ln>
              <a:solidFill>
                <a:prstClr val="white"/>
              </a:solidFill>
              <a:effectLst/>
              <a:uLnTx/>
              <a:uFillTx/>
              <a:latin typeface="Euphemia"/>
              <a:ea typeface="+mn-ea"/>
              <a:cs typeface="+mn-cs"/>
            </a:endParaRPr>
          </a:p>
        </p:txBody>
      </p:sp>
      <p:sp>
        <p:nvSpPr>
          <p:cNvPr id="6" name="Prostokąt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dirty="0"/>
          </a:p>
        </p:txBody>
      </p:sp>
      <p:sp>
        <p:nvSpPr>
          <p:cNvPr id="2" name="Tytuł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pl-PL"/>
              <a:t>Kliknij, aby edytować styl</a:t>
            </a:r>
            <a:endParaRPr lang="pl-PL" dirty="0"/>
          </a:p>
        </p:txBody>
      </p:sp>
      <p:sp>
        <p:nvSpPr>
          <p:cNvPr id="3" name="Podtytuł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pl-PL"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ywna zawartość z podpisem">
    <p:spTree>
      <p:nvGrpSpPr>
        <p:cNvPr id="1" name=""/>
        <p:cNvGrpSpPr/>
        <p:nvPr/>
      </p:nvGrpSpPr>
      <p:grpSpPr>
        <a:xfrm>
          <a:off x="0" y="0"/>
          <a:ext cx="0" cy="0"/>
          <a:chOff x="0" y="0"/>
          <a:chExt cx="0" cy="0"/>
        </a:xfrm>
      </p:grpSpPr>
      <p:sp>
        <p:nvSpPr>
          <p:cNvPr id="8" name="Prostokąt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dirty="0">
              <a:ln>
                <a:noFill/>
              </a:ln>
              <a:solidFill>
                <a:prstClr val="white"/>
              </a:solidFill>
              <a:effectLst/>
              <a:uLnTx/>
              <a:uFillTx/>
              <a:latin typeface="Euphemia"/>
              <a:ea typeface="+mn-ea"/>
              <a:cs typeface="+mn-cs"/>
            </a:endParaRPr>
          </a:p>
        </p:txBody>
      </p:sp>
      <p:sp>
        <p:nvSpPr>
          <p:cNvPr id="2" name="Tytuł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pl-PL"/>
              <a:t>Kliknij, aby edytować styl</a:t>
            </a:r>
            <a:endParaRPr lang="pl-PL" dirty="0"/>
          </a:p>
        </p:txBody>
      </p:sp>
      <p:sp>
        <p:nvSpPr>
          <p:cNvPr id="3" name="Symbol zastępczy zawartości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tekstu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solidFill>
                  <a:schemeClr val="tx2"/>
                </a:solidFill>
              </a:defRPr>
            </a:lvl1pPr>
          </a:lstStyle>
          <a:p>
            <a:fld id="{9E583DDF-CA54-461A-A486-592D2374C532}" type="datetimeFigureOut">
              <a:rPr lang="pl-PL" smtClean="0"/>
              <a:pPr/>
              <a:t>29.10.2021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lvl1pPr>
              <a:defRPr>
                <a:solidFill>
                  <a:schemeClr val="tx2"/>
                </a:solidFill>
              </a:defRPr>
            </a:lvl1pPr>
          </a:lstStyle>
          <a:p>
            <a:fld id="{CA8D9AD5-F248-4919-864A-CFD76CC027D6}" type="slidenum">
              <a:rPr lang="pl-PL" smtClean="0"/>
              <a:pPr/>
              <a:t>‹#›</a:t>
            </a:fld>
            <a:endParaRPr lang="pl-PL" dirty="0"/>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Prostokąt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dirty="0">
              <a:ln>
                <a:noFill/>
              </a:ln>
              <a:solidFill>
                <a:prstClr val="white"/>
              </a:solidFill>
              <a:effectLst/>
              <a:uLnTx/>
              <a:uFillTx/>
              <a:latin typeface="Euphemia"/>
              <a:ea typeface="+mn-ea"/>
              <a:cs typeface="+mn-cs"/>
            </a:endParaRPr>
          </a:p>
        </p:txBody>
      </p:sp>
      <p:sp>
        <p:nvSpPr>
          <p:cNvPr id="2" name="Tytuł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pl-PL"/>
              <a:t>Kliknij, aby edytować styl</a:t>
            </a:r>
            <a:endParaRPr lang="pl-PL" dirty="0"/>
          </a:p>
        </p:txBody>
      </p:sp>
      <p:sp>
        <p:nvSpPr>
          <p:cNvPr id="3" name="Symbol zastępczy obrazu 2"/>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pl-PL" dirty="0"/>
          </a:p>
        </p:txBody>
      </p:sp>
      <p:sp>
        <p:nvSpPr>
          <p:cNvPr id="4" name="Symbol zastępczy tekstu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274638"/>
            <a:ext cx="2628900" cy="5897562"/>
          </a:xfrm>
        </p:spPr>
        <p:txBody>
          <a:bodyPr vert="eaVert"/>
          <a:lstStyle/>
          <a:p>
            <a:r>
              <a:rPr lang="pl-PL"/>
              <a:t>Kliknij, aby edytować styl</a:t>
            </a:r>
            <a:endParaRPr lang="pl-PL" dirty="0"/>
          </a:p>
        </p:txBody>
      </p:sp>
      <p:sp>
        <p:nvSpPr>
          <p:cNvPr id="3" name="Symbol zastępczy tytułu pionowego 2"/>
          <p:cNvSpPr>
            <a:spLocks noGrp="1"/>
          </p:cNvSpPr>
          <p:nvPr>
            <p:ph type="body" orient="vert" idx="1"/>
          </p:nvPr>
        </p:nvSpPr>
        <p:spPr>
          <a:xfrm>
            <a:off x="838200" y="274638"/>
            <a:ext cx="7734300" cy="589756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zawartości 2"/>
          <p:cNvSpPr>
            <a:spLocks noGrp="1"/>
          </p:cNvSpPr>
          <p:nvPr>
            <p:ph idx="1"/>
          </p:nvPr>
        </p:nvSpPr>
        <p:spPr/>
        <p:txBody>
          <a:bodyPr/>
          <a:lstStyle>
            <a:lvl6pPr>
              <a:defRPr/>
            </a:lvl6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7" name="Prostokąt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pl-PL" b="0" i="0" u="none" strike="noStrike" kern="0" cap="none" spc="0" normalizeH="0" baseline="0" dirty="0">
              <a:ln>
                <a:noFill/>
              </a:ln>
              <a:solidFill>
                <a:prstClr val="white"/>
              </a:solidFill>
              <a:effectLst/>
              <a:uLnTx/>
              <a:uFillTx/>
              <a:latin typeface="Euphemia"/>
            </a:endParaRPr>
          </a:p>
        </p:txBody>
      </p:sp>
      <p:sp>
        <p:nvSpPr>
          <p:cNvPr id="8" name="Prostokąt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dirty="0"/>
          </a:p>
        </p:txBody>
      </p:sp>
      <p:sp>
        <p:nvSpPr>
          <p:cNvPr id="2" name="Tytuł 1"/>
          <p:cNvSpPr>
            <a:spLocks noGrp="1"/>
          </p:cNvSpPr>
          <p:nvPr>
            <p:ph type="title"/>
          </p:nvPr>
        </p:nvSpPr>
        <p:spPr>
          <a:xfrm>
            <a:off x="1524000" y="1143000"/>
            <a:ext cx="9144000" cy="2667000"/>
          </a:xfrm>
        </p:spPr>
        <p:txBody>
          <a:bodyPr anchor="b">
            <a:normAutofit/>
          </a:bodyPr>
          <a:lstStyle>
            <a:lvl1pPr algn="ctr">
              <a:defRPr sz="5200" b="0"/>
            </a:lvl1pPr>
          </a:lstStyle>
          <a:p>
            <a:r>
              <a:rPr lang="pl-PL"/>
              <a:t>Kliknij, aby edytować styl</a:t>
            </a:r>
            <a:endParaRPr lang="pl-PL" dirty="0"/>
          </a:p>
        </p:txBody>
      </p:sp>
      <p:sp>
        <p:nvSpPr>
          <p:cNvPr id="3" name="Symbol zastępczy tekstu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ywny 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pl-PL"/>
              <a:t>Kliknij, aby edytować styl</a:t>
            </a:r>
            <a:endParaRPr lang="pl-PL" dirty="0"/>
          </a:p>
        </p:txBody>
      </p:sp>
      <p:sp>
        <p:nvSpPr>
          <p:cNvPr id="3" name="Symbol zastępczy tekstu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solidFill>
                  <a:schemeClr val="tx2"/>
                </a:solidFill>
              </a:defRPr>
            </a:lvl1pPr>
          </a:lstStyle>
          <a:p>
            <a:fld id="{9E583DDF-CA54-461A-A486-592D2374C532}" type="datetimeFigureOut">
              <a:rPr lang="pl-PL" smtClean="0"/>
              <a:pPr/>
              <a:t>29.10.2021</a:t>
            </a:fld>
            <a:endParaRPr lang="pl-PL" dirty="0"/>
          </a:p>
        </p:txBody>
      </p:sp>
      <p:sp>
        <p:nvSpPr>
          <p:cNvPr id="5" name="Symbol zastępczy stopki 4"/>
          <p:cNvSpPr>
            <a:spLocks noGrp="1"/>
          </p:cNvSpPr>
          <p:nvPr>
            <p:ph type="ftr" sz="quarter" idx="11"/>
          </p:nvPr>
        </p:nvSpPr>
        <p:spPr/>
        <p:txBody>
          <a:bodyPr/>
          <a:lstStyle>
            <a:lvl1pPr>
              <a:defRPr>
                <a:solidFill>
                  <a:schemeClr val="tx2"/>
                </a:solidFill>
              </a:defRPr>
            </a:lvl1pPr>
          </a:lstStyle>
          <a:p>
            <a:endParaRPr lang="pl-PL" dirty="0"/>
          </a:p>
        </p:txBody>
      </p:sp>
      <p:sp>
        <p:nvSpPr>
          <p:cNvPr id="6" name="Symbol zastępczy numeru slajdu 5"/>
          <p:cNvSpPr>
            <a:spLocks noGrp="1"/>
          </p:cNvSpPr>
          <p:nvPr>
            <p:ph type="sldNum" sz="quarter" idx="12"/>
          </p:nvPr>
        </p:nvSpPr>
        <p:spPr/>
        <p:txBody>
          <a:bodyPr/>
          <a:lstStyle>
            <a:lvl1pPr>
              <a:defRPr>
                <a:solidFill>
                  <a:schemeClr val="tx2"/>
                </a:solidFill>
              </a:defRPr>
            </a:lvl1pPr>
          </a:lstStyle>
          <a:p>
            <a:fld id="{CA8D9AD5-F248-4919-864A-CFD76CC027D6}" type="slidenum">
              <a:rPr lang="pl-PL" smtClean="0"/>
              <a:pPr/>
              <a:t>‹#›</a:t>
            </a:fld>
            <a:endParaRPr lang="pl-PL" dirty="0"/>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zawartości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zawartości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ymbol zastępczy daty 4"/>
          <p:cNvSpPr>
            <a:spLocks noGrp="1"/>
          </p:cNvSpPr>
          <p:nvPr>
            <p:ph type="dt" sz="half" idx="10"/>
          </p:nvPr>
        </p:nvSpPr>
        <p:spPr/>
        <p:txBody>
          <a:bodyPr/>
          <a:lstStyle/>
          <a:p>
            <a:fld id="{9DD7D43D-6574-4C7B-808D-C6C12215A4D4}" type="datetimeFigureOut">
              <a:rPr lang="pl-PL" smtClean="0"/>
              <a:t>29.10.2021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0ECE5F2-81AA-4605-B028-6FBA391056AF}" type="slidenum">
              <a:rPr lang="pl-PL" smtClean="0"/>
              <a:t>‹#›</a:t>
            </a:fld>
            <a:endParaRPr lang="pl-PL" dirty="0"/>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6344"/>
            <a:ext cx="9509760" cy="1234440"/>
          </a:xfrm>
        </p:spPr>
        <p:txBody>
          <a:bodyPr/>
          <a:lstStyle/>
          <a:p>
            <a:r>
              <a:rPr lang="pl-PL"/>
              <a:t>Kliknij, aby edytować styl</a:t>
            </a:r>
            <a:endParaRPr lang="pl-PL" dirty="0"/>
          </a:p>
        </p:txBody>
      </p:sp>
      <p:sp>
        <p:nvSpPr>
          <p:cNvPr id="3" name="Symbol zastępczy tekstu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ymbol zastępczy tekstu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7" name="Symbol zastępczy daty 6"/>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daty 2"/>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lstStyle>
          <a:p>
            <a:fld id="{9E583DDF-CA54-461A-A486-592D2374C532}" type="datetimeFigureOut">
              <a:rPr lang="pl-PL" smtClean="0"/>
              <a:pPr/>
              <a:t>29.10.2021</a:t>
            </a:fld>
            <a:endParaRPr lang="pl-PL" dirty="0"/>
          </a:p>
        </p:txBody>
      </p:sp>
      <p:sp>
        <p:nvSpPr>
          <p:cNvPr id="3" name="Symbol zastępczy stopki 2"/>
          <p:cNvSpPr>
            <a:spLocks noGrp="1"/>
          </p:cNvSpPr>
          <p:nvPr>
            <p:ph type="ftr" sz="quarter" idx="11"/>
          </p:nvPr>
        </p:nvSpPr>
        <p:spPr/>
        <p:txBody>
          <a:bodyPr/>
          <a:lstStyle>
            <a:lvl1pPr>
              <a:defRPr>
                <a:solidFill>
                  <a:schemeClr val="tx2"/>
                </a:solidFill>
              </a:defRPr>
            </a:lvl1pPr>
          </a:lstStyle>
          <a:p>
            <a:endParaRPr lang="pl-PL" dirty="0"/>
          </a:p>
        </p:txBody>
      </p:sp>
      <p:sp>
        <p:nvSpPr>
          <p:cNvPr id="4" name="Symbol zastępczy numeru slajdu 3"/>
          <p:cNvSpPr>
            <a:spLocks noGrp="1"/>
          </p:cNvSpPr>
          <p:nvPr>
            <p:ph type="sldNum" sz="quarter" idx="12"/>
          </p:nvPr>
        </p:nvSpPr>
        <p:spPr/>
        <p:txBody>
          <a:bodyPr/>
          <a:lstStyle>
            <a:lvl1pPr>
              <a:defRPr>
                <a:solidFill>
                  <a:schemeClr val="tx2"/>
                </a:solidFill>
              </a:defRPr>
            </a:lvl1pPr>
          </a:lstStyle>
          <a:p>
            <a:fld id="{CA8D9AD5-F248-4919-864A-CFD76CC027D6}" type="slidenum">
              <a:rPr lang="pl-PL" smtClean="0"/>
              <a:pPr/>
              <a:t>‹#›</a:t>
            </a:fld>
            <a:endParaRPr lang="pl-PL"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60412" y="2362200"/>
            <a:ext cx="3200400" cy="1990725"/>
          </a:xfrm>
        </p:spPr>
        <p:txBody>
          <a:bodyPr anchor="b">
            <a:normAutofit/>
          </a:bodyPr>
          <a:lstStyle>
            <a:lvl1pPr>
              <a:defRPr sz="3400" b="0"/>
            </a:lvl1pPr>
          </a:lstStyle>
          <a:p>
            <a:r>
              <a:rPr lang="pl-PL"/>
              <a:t>Kliknij, aby edytować styl</a:t>
            </a:r>
            <a:endParaRPr lang="pl-PL" dirty="0"/>
          </a:p>
        </p:txBody>
      </p:sp>
      <p:sp>
        <p:nvSpPr>
          <p:cNvPr id="3" name="Symbol zastępczy zawartości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tekstu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9E583DDF-CA54-461A-A486-592D2374C532}" type="datetimeFigureOut">
              <a:rPr lang="pl-PL" smtClean="0"/>
              <a:t>29.10.2021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ostokąt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pl-PL" b="0" i="0" u="none" strike="noStrike" kern="0" cap="none" spc="0" normalizeH="0" baseline="0" dirty="0">
              <a:ln>
                <a:noFill/>
              </a:ln>
              <a:solidFill>
                <a:prstClr val="white"/>
              </a:solidFill>
              <a:effectLst/>
              <a:uLnTx/>
              <a:uFillTx/>
              <a:latin typeface="Euphemia"/>
            </a:endParaRPr>
          </a:p>
        </p:txBody>
      </p:sp>
      <p:sp>
        <p:nvSpPr>
          <p:cNvPr id="8" name="Prostokąt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dirty="0"/>
          </a:p>
        </p:txBody>
      </p:sp>
      <p:sp>
        <p:nvSpPr>
          <p:cNvPr id="2" name="Symbol zastępczy tytułu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pl-PL" dirty="0"/>
              <a:t>Kliknij, aby edytować styl</a:t>
            </a:r>
          </a:p>
        </p:txBody>
      </p:sp>
      <p:sp>
        <p:nvSpPr>
          <p:cNvPr id="3" name="Symbol zastępczy tekstu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a:p>
            <a:pPr lvl="5"/>
            <a:r>
              <a:rPr lang="pl-PL" dirty="0"/>
              <a:t>Szóste</a:t>
            </a:r>
          </a:p>
          <a:p>
            <a:pPr lvl="6"/>
            <a:r>
              <a:rPr lang="pl-PL" dirty="0"/>
              <a:t>Siódme</a:t>
            </a:r>
          </a:p>
          <a:p>
            <a:pPr lvl="7"/>
            <a:r>
              <a:rPr lang="pl-PL" dirty="0"/>
              <a:t>Ósme</a:t>
            </a:r>
          </a:p>
          <a:p>
            <a:pPr lvl="8"/>
            <a:r>
              <a:rPr lang="pl-PL" dirty="0"/>
              <a:t>Dziewiąte</a:t>
            </a:r>
          </a:p>
        </p:txBody>
      </p:sp>
      <p:sp>
        <p:nvSpPr>
          <p:cNvPr id="4" name="Symbol zastępczy daty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pl-PL" smtClean="0"/>
              <a:pPr/>
              <a:t>29.10.2021</a:t>
            </a:fld>
            <a:endParaRPr lang="pl-PL" dirty="0"/>
          </a:p>
        </p:txBody>
      </p:sp>
      <p:sp>
        <p:nvSpPr>
          <p:cNvPr id="5" name="Symbol zastępczy stopki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bg2"/>
                </a:solidFill>
              </a:defRPr>
            </a:lvl1pPr>
          </a:lstStyle>
          <a:p>
            <a:endParaRPr lang="pl-PL" dirty="0"/>
          </a:p>
        </p:txBody>
      </p:sp>
      <p:sp>
        <p:nvSpPr>
          <p:cNvPr id="6" name="Symbol zastępczy numeru slajdu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lang="pl-PL" smtClean="0"/>
              <a:pPr/>
              <a:t>‹#›</a:t>
            </a:fld>
            <a:endParaRPr lang="pl-PL"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kontakt@kike.org.pl" TargetMode="External"/><Relationship Id="rId1" Type="http://schemas.openxmlformats.org/officeDocument/2006/relationships/slideLayout" Target="../slideLayouts/slideLayout10.xml"/><Relationship Id="rId5" Type="http://schemas.openxmlformats.org/officeDocument/2006/relationships/hyperlink" Target="mailto:jan.saklawski@bbs-legal.pl"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2412" y="5181599"/>
            <a:ext cx="9221787" cy="1349829"/>
          </a:xfrm>
        </p:spPr>
        <p:txBody>
          <a:bodyPr>
            <a:normAutofit fontScale="90000"/>
          </a:bodyPr>
          <a:lstStyle/>
          <a:p>
            <a:r>
              <a:rPr lang="pl-PL" dirty="0"/>
              <a:t>Krajowa Izba Klastrów Energii</a:t>
            </a:r>
            <a:br>
              <a:rPr lang="pl-PL" dirty="0"/>
            </a:br>
            <a:br>
              <a:rPr lang="pl-PL" sz="3300" dirty="0"/>
            </a:br>
            <a:r>
              <a:rPr lang="pl-PL" sz="3300" dirty="0"/>
              <a:t>Tworzymy przyszłość polskiej energetyki rozproszonej</a:t>
            </a:r>
          </a:p>
        </p:txBody>
      </p:sp>
      <p:sp>
        <p:nvSpPr>
          <p:cNvPr id="4" name="Podtytuł 3"/>
          <p:cNvSpPr>
            <a:spLocks noGrp="1"/>
          </p:cNvSpPr>
          <p:nvPr>
            <p:ph type="subTitle" idx="1"/>
          </p:nvPr>
        </p:nvSpPr>
        <p:spPr/>
        <p:txBody>
          <a:bodyPr/>
          <a:lstStyle/>
          <a:p>
            <a:endParaRPr lang="pl-PL" dirty="0"/>
          </a:p>
          <a:p>
            <a:endParaRPr lang="pl-PL" dirty="0"/>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67760" y="402858"/>
            <a:ext cx="9509760" cy="1068851"/>
          </a:xfrm>
        </p:spPr>
        <p:txBody>
          <a:bodyPr/>
          <a:lstStyle/>
          <a:p>
            <a:r>
              <a:rPr lang="pl-PL" b="1" dirty="0"/>
              <a:t>Nowelizacja Prawa energetycznego z lipca 2021 r.</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487018" y="1550505"/>
            <a:ext cx="10515600" cy="5002395"/>
          </a:xfrm>
          <a:prstGeom prst="rect">
            <a:avLst/>
          </a:prstGeom>
          <a:noFill/>
        </p:spPr>
        <p:txBody>
          <a:bodyPr wrap="square" rtlCol="0">
            <a:spAutoFit/>
          </a:bodyPr>
          <a:lstStyle/>
          <a:p>
            <a:pPr algn="just">
              <a:lnSpc>
                <a:spcPct val="115000"/>
              </a:lnSpc>
              <a:spcAft>
                <a:spcPts val="800"/>
              </a:spcAft>
            </a:pP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Ustawa z dnia 20 maja 2021 r. o zmianie ustawy – Prawo energetyczne oraz niektórych innych ustaw (większość przepisów weszła w życie 03.07.2021 r.)</a:t>
            </a:r>
            <a:endParaRPr lang="pl-PL" sz="1800" b="1" dirty="0">
              <a:effectLst/>
              <a:latin typeface="Open Sans" panose="020B0606030504020204" pitchFamily="34" charset="0"/>
              <a:ea typeface="Open Sans" panose="020B0606030504020204" pitchFamily="34" charset="0"/>
              <a:cs typeface="Open Sans" panose="020B0606030504020204" pitchFamily="34" charset="0"/>
            </a:endParaRPr>
          </a:p>
          <a:p>
            <a:pPr lvl="1" algn="just">
              <a:lnSpc>
                <a:spcPct val="115000"/>
              </a:lnSpc>
              <a:spcAft>
                <a:spcPts val="800"/>
              </a:spcAft>
            </a:pPr>
            <a:r>
              <a:rPr lang="pl-PL" b="1" i="1" dirty="0">
                <a:latin typeface="Open Sans" panose="020B0606030504020204" pitchFamily="34" charset="0"/>
                <a:ea typeface="Open Sans" panose="020B0606030504020204" pitchFamily="34" charset="0"/>
                <a:cs typeface="Open Sans" panose="020B0606030504020204" pitchFamily="34" charset="0"/>
              </a:rPr>
              <a:t>Zamknięte systemy dystrybucyjne </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Na wniosek OSD Prezes URE stwierdza w drodze decyzji, że dany system dystrybucyjny jest ZSD – decyzja jest wydawana na okres oznaczony, nie dłuższy niż 10 lat.</a:t>
            </a:r>
          </a:p>
          <a:p>
            <a:pPr marL="1200150" lvl="2" indent="-285750" algn="just">
              <a:lnSpc>
                <a:spcPct val="115000"/>
              </a:lnSpc>
              <a:spcAft>
                <a:spcPts val="800"/>
              </a:spcAft>
              <a:buFont typeface="Arial" panose="020B0604020202020204" pitchFamily="34" charset="0"/>
              <a:buChar char="•"/>
            </a:pPr>
            <a:r>
              <a:rPr lang="pl-PL" sz="1600" i="1" dirty="0">
                <a:solidFill>
                  <a:schemeClr val="accent3">
                    <a:lumMod val="75000"/>
                  </a:schemeClr>
                </a:solidFill>
                <a:latin typeface="Open Sans" panose="020B0606030504020204" pitchFamily="34" charset="0"/>
                <a:ea typeface="Open Sans" panose="020B0606030504020204" pitchFamily="34" charset="0"/>
                <a:cs typeface="Open Sans" panose="020B0606030504020204" pitchFamily="34" charset="0"/>
              </a:rPr>
              <a:t>Geograficznie ograniczony obszar zakładu przemysłowego, obiektu handlowego, miejsca świadczenia usług wspólnych,</a:t>
            </a:r>
          </a:p>
          <a:p>
            <a:pPr marL="1200150" lvl="2" indent="-285750" algn="just">
              <a:lnSpc>
                <a:spcPct val="115000"/>
              </a:lnSpc>
              <a:spcAft>
                <a:spcPts val="800"/>
              </a:spcAft>
              <a:buFont typeface="Arial" panose="020B0604020202020204" pitchFamily="34" charset="0"/>
              <a:buChar char="•"/>
            </a:pPr>
            <a:r>
              <a:rPr lang="pl-PL" sz="1600" i="1" dirty="0">
                <a:solidFill>
                  <a:schemeClr val="accent3">
                    <a:lumMod val="75000"/>
                  </a:schemeClr>
                </a:solidFill>
                <a:latin typeface="Open Sans" panose="020B0606030504020204" pitchFamily="34" charset="0"/>
                <a:ea typeface="Open Sans" panose="020B0606030504020204" pitchFamily="34" charset="0"/>
                <a:cs typeface="Open Sans" panose="020B0606030504020204" pitchFamily="34" charset="0"/>
              </a:rPr>
              <a:t>Nie więcej niż 100 odbiorców paliw gazowych lub energii elektrycznej w gospodarstwach domowych,</a:t>
            </a:r>
          </a:p>
          <a:p>
            <a:pPr marL="1200150" lvl="2" indent="-285750" algn="just">
              <a:lnSpc>
                <a:spcPct val="115000"/>
              </a:lnSpc>
              <a:spcAft>
                <a:spcPts val="800"/>
              </a:spcAft>
              <a:buFont typeface="Arial" panose="020B0604020202020204" pitchFamily="34" charset="0"/>
              <a:buChar char="•"/>
            </a:pPr>
            <a:r>
              <a:rPr lang="pl-PL" sz="1600" i="1" dirty="0">
                <a:solidFill>
                  <a:schemeClr val="accent3">
                    <a:lumMod val="75000"/>
                  </a:schemeClr>
                </a:solidFill>
                <a:latin typeface="Open Sans" panose="020B0606030504020204" pitchFamily="34" charset="0"/>
                <a:ea typeface="Open Sans" panose="020B0606030504020204" pitchFamily="34" charset="0"/>
                <a:cs typeface="Open Sans" panose="020B0606030504020204" pitchFamily="34" charset="0"/>
              </a:rPr>
              <a:t>Zintegrowane procesy eksploatacji lub wytwarzania – ze względów technicznych lub bezpieczeństwa,</a:t>
            </a:r>
          </a:p>
          <a:p>
            <a:pPr marL="1200150" lvl="2" indent="-285750" algn="just">
              <a:lnSpc>
                <a:spcPct val="115000"/>
              </a:lnSpc>
              <a:spcAft>
                <a:spcPts val="800"/>
              </a:spcAft>
              <a:buFont typeface="Arial" panose="020B0604020202020204" pitchFamily="34" charset="0"/>
              <a:buChar char="•"/>
            </a:pPr>
            <a:r>
              <a:rPr lang="pl-PL" sz="1600" i="1" dirty="0">
                <a:solidFill>
                  <a:schemeClr val="accent3">
                    <a:lumMod val="75000"/>
                  </a:schemeClr>
                </a:solidFill>
                <a:latin typeface="Open Sans" panose="020B0606030504020204" pitchFamily="34" charset="0"/>
                <a:ea typeface="Open Sans" panose="020B0606030504020204" pitchFamily="34" charset="0"/>
                <a:cs typeface="Open Sans" panose="020B0606030504020204" pitchFamily="34" charset="0"/>
              </a:rPr>
              <a:t>50% ilości dystrybuowanej rocznie energii elektrycznej lub paliw gazowych jest zużywane przez właściciela lub operatora systemu dystrybucyjnego, lub przedsiębiorstwa powiązane z tym właścicielem lub operatorem.</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Zwolnienie z przedkładania do zatwierdzenia taryf dystrybucyjnych, sporządzania planów rozwoju, </a:t>
            </a:r>
            <a:r>
              <a:rPr lang="pl-PL" dirty="0" err="1">
                <a:latin typeface="Open Sans" panose="020B0606030504020204" pitchFamily="34" charset="0"/>
                <a:ea typeface="Open Sans" panose="020B0606030504020204" pitchFamily="34" charset="0"/>
                <a:cs typeface="Open Sans" panose="020B0606030504020204" pitchFamily="34" charset="0"/>
              </a:rPr>
              <a:t>unbundlingu</a:t>
            </a:r>
            <a:r>
              <a:rPr lang="pl-PL"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850722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Nowelizacja ustawy o OZE</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5710281"/>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Open Sans" panose="020B0606030504020204" pitchFamily="34" charset="0"/>
                <a:ea typeface="Open Sans" panose="020B0606030504020204" pitchFamily="34" charset="0"/>
                <a:cs typeface="Open Sans" panose="020B0606030504020204" pitchFamily="34" charset="0"/>
              </a:rPr>
              <a:t>Ustawa z dnia 17 września 2021 r. o zmianie ustawy o odnawialnych źródłach energii oraz niektórych innych ustaw (większość przepisów wchodzi w życie 30.10.2021 r.)</a:t>
            </a:r>
          </a:p>
          <a:p>
            <a:pPr algn="just">
              <a:lnSpc>
                <a:spcPct val="115000"/>
              </a:lnSpc>
              <a:spcAft>
                <a:spcPts val="800"/>
              </a:spcAft>
            </a:pPr>
            <a:r>
              <a:rPr lang="pl-PL" sz="1600" b="1" dirty="0">
                <a:latin typeface="Open Sans" panose="020B0606030504020204" pitchFamily="34" charset="0"/>
                <a:ea typeface="Open Sans" panose="020B0606030504020204" pitchFamily="34" charset="0"/>
                <a:cs typeface="Open Sans" panose="020B0606030504020204" pitchFamily="34" charset="0"/>
              </a:rPr>
              <a:t>Zmiana definicji małej instalacji:</a:t>
            </a:r>
          </a:p>
          <a:p>
            <a:pPr marL="285750" indent="-285750" algn="just">
              <a:lnSpc>
                <a:spcPct val="115000"/>
              </a:lnSpc>
              <a:spcAft>
                <a:spcPts val="800"/>
              </a:spcAft>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Podniesienie progu łącznej mocy zainstalowanej elektrycznej dla małej instalacji </a:t>
            </a:r>
            <a:r>
              <a:rPr lang="pl-PL" sz="1600" b="1" dirty="0">
                <a:latin typeface="Open Sans" panose="020B0606030504020204" pitchFamily="34" charset="0"/>
                <a:ea typeface="Open Sans" panose="020B0606030504020204" pitchFamily="34" charset="0"/>
                <a:cs typeface="Open Sans" panose="020B0606030504020204" pitchFamily="34" charset="0"/>
              </a:rPr>
              <a:t>z 0,5 MW do 1 MW </a:t>
            </a:r>
            <a:r>
              <a:rPr lang="pl-PL" sz="1600" dirty="0">
                <a:latin typeface="Open Sans" panose="020B0606030504020204" pitchFamily="34" charset="0"/>
                <a:ea typeface="Open Sans" panose="020B0606030504020204" pitchFamily="34" charset="0"/>
                <a:cs typeface="Open Sans" panose="020B0606030504020204" pitchFamily="34" charset="0"/>
              </a:rPr>
              <a:t>lub mocy osiągalnej ciepłej w skojarzeniu </a:t>
            </a:r>
            <a:r>
              <a:rPr lang="pl-PL" sz="1600" b="1" dirty="0">
                <a:latin typeface="Open Sans" panose="020B0606030504020204" pitchFamily="34" charset="0"/>
                <a:ea typeface="Open Sans" panose="020B0606030504020204" pitchFamily="34" charset="0"/>
                <a:cs typeface="Open Sans" panose="020B0606030504020204" pitchFamily="34" charset="0"/>
              </a:rPr>
              <a:t>z 0,9 MW do 3 MW </a:t>
            </a:r>
            <a:r>
              <a:rPr lang="pl-PL" sz="1600" dirty="0">
                <a:latin typeface="Open Sans" panose="020B0606030504020204" pitchFamily="34" charset="0"/>
                <a:ea typeface="Open Sans" panose="020B0606030504020204" pitchFamily="34" charset="0"/>
                <a:cs typeface="Open Sans" panose="020B0606030504020204" pitchFamily="34" charset="0"/>
              </a:rPr>
              <a:t>dla małych instalacji.</a:t>
            </a:r>
          </a:p>
          <a:p>
            <a:pPr algn="just">
              <a:lnSpc>
                <a:spcPct val="115000"/>
              </a:lnSpc>
              <a:spcAft>
                <a:spcPts val="800"/>
              </a:spcAft>
            </a:pPr>
            <a:r>
              <a:rPr lang="pl-PL" sz="1600" b="1" dirty="0">
                <a:latin typeface="Open Sans" panose="020B0606030504020204" pitchFamily="34" charset="0"/>
                <a:ea typeface="Open Sans" panose="020B0606030504020204" pitchFamily="34" charset="0"/>
                <a:cs typeface="Open Sans" panose="020B0606030504020204" pitchFamily="34" charset="0"/>
              </a:rPr>
              <a:t>Wprowadzenie definicji mocy zainstalowanej elektrycznej instalacji OZE.</a:t>
            </a:r>
          </a:p>
          <a:p>
            <a:pPr algn="just">
              <a:lnSpc>
                <a:spcPct val="115000"/>
              </a:lnSpc>
              <a:spcAft>
                <a:spcPts val="800"/>
              </a:spcAft>
            </a:pPr>
            <a:r>
              <a:rPr lang="pl-PL" sz="1600" b="1" dirty="0">
                <a:latin typeface="Open Sans" panose="020B0606030504020204" pitchFamily="34" charset="0"/>
                <a:ea typeface="Open Sans" panose="020B0606030504020204" pitchFamily="34" charset="0"/>
                <a:cs typeface="Open Sans" panose="020B0606030504020204" pitchFamily="34" charset="0"/>
              </a:rPr>
              <a:t>Większa przejrzystość rozliczeń energii wprowadzanej i odbieranej z sieci elektroenergetycznej przez członków spółdzielni.</a:t>
            </a:r>
          </a:p>
          <a:p>
            <a:pPr algn="just">
              <a:lnSpc>
                <a:spcPct val="115000"/>
              </a:lnSpc>
              <a:spcAft>
                <a:spcPts val="800"/>
              </a:spcAft>
            </a:pPr>
            <a:r>
              <a:rPr lang="pl-PL" sz="1600" b="1" dirty="0">
                <a:latin typeface="Open Sans" panose="020B0606030504020204" pitchFamily="34" charset="0"/>
                <a:ea typeface="Open Sans" panose="020B0606030504020204" pitchFamily="34" charset="0"/>
                <a:cs typeface="Open Sans" panose="020B0606030504020204" pitchFamily="34" charset="0"/>
              </a:rPr>
              <a:t>Zmiana ustawy o planowaniu i zagospodarowaniu przestrzennym – lokalizacja urządzeń OZE:</a:t>
            </a:r>
          </a:p>
          <a:p>
            <a:pPr marL="342900" lvl="0" indent="-342900" algn="just">
              <a:lnSpc>
                <a:spcPct val="115000"/>
              </a:lnSpc>
              <a:buFont typeface="Symbol" panose="05050102010706020507" pitchFamily="18" charset="2"/>
              <a:buChar char=""/>
            </a:pPr>
            <a:r>
              <a:rPr lang="pl-PL" sz="1400" dirty="0">
                <a:latin typeface="Open Sans" panose="020B0606030504020204" pitchFamily="34" charset="0"/>
                <a:ea typeface="Open Sans" panose="020B0606030504020204" pitchFamily="34" charset="0"/>
                <a:cs typeface="Open Sans" panose="020B0606030504020204" pitchFamily="34" charset="0"/>
              </a:rPr>
              <a:t>Jeżeli na obszarze gminy przewiduje się wyznaczenie obszarów, na których rozmieszczone będą urządzenia wytwarzające energię z odnawialnych źródeł energii o </a:t>
            </a:r>
            <a:r>
              <a:rPr lang="pl-PL" sz="1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mocy zainstalowanej większej niż 500 kW</a:t>
            </a:r>
            <a:r>
              <a:rPr lang="pl-PL" sz="1400" dirty="0">
                <a:latin typeface="Open Sans" panose="020B0606030504020204" pitchFamily="34" charset="0"/>
                <a:ea typeface="Open Sans" panose="020B0606030504020204" pitchFamily="34" charset="0"/>
                <a:cs typeface="Open Sans" panose="020B0606030504020204" pitchFamily="34" charset="0"/>
              </a:rPr>
              <a:t>, a także ich stref ochronnych związanych z ograniczeniami w zabudowie oraz zagospodarowaniu i użytkowaniu terenu, </a:t>
            </a:r>
            <a:r>
              <a:rPr lang="pl-PL" sz="1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w studium ustala się ich rozmieszczenie, </a:t>
            </a:r>
            <a:r>
              <a:rPr lang="pl-PL" sz="1400" b="1" u="sng"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z wyłączeniem</a:t>
            </a:r>
            <a:r>
              <a:rPr lang="pl-PL" sz="1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a:t>
            </a:r>
            <a:r>
              <a:rPr lang="pl-PL" sz="1400" dirty="0">
                <a:latin typeface="Open Sans" panose="020B0606030504020204" pitchFamily="34" charset="0"/>
                <a:ea typeface="Open Sans" panose="020B0606030504020204" pitchFamily="34" charset="0"/>
                <a:cs typeface="Open Sans" panose="020B0606030504020204" pitchFamily="34" charset="0"/>
              </a:rPr>
              <a:t> </a:t>
            </a:r>
          </a:p>
          <a:p>
            <a:pPr marL="742950" lvl="1" indent="-285750" algn="just">
              <a:lnSpc>
                <a:spcPct val="115000"/>
              </a:lnSpc>
              <a:buFont typeface="Courier New" panose="02070309020205020404" pitchFamily="49" charset="0"/>
              <a:buChar char="o"/>
            </a:pPr>
            <a:r>
              <a:rPr lang="pl-PL" sz="1400" b="1" dirty="0">
                <a:latin typeface="Open Sans" panose="020B0606030504020204" pitchFamily="34" charset="0"/>
                <a:ea typeface="Open Sans" panose="020B0606030504020204" pitchFamily="34" charset="0"/>
                <a:cs typeface="Open Sans" panose="020B0606030504020204" pitchFamily="34" charset="0"/>
              </a:rPr>
              <a:t>wolnostojących urządzeń fotowoltaicznych, o mocy zainstalowanej elektrycznej nie większej niż 1000 kW </a:t>
            </a:r>
            <a:r>
              <a:rPr lang="pl-PL" sz="1400" dirty="0">
                <a:latin typeface="Open Sans" panose="020B0606030504020204" pitchFamily="34" charset="0"/>
                <a:ea typeface="Open Sans" panose="020B0606030504020204" pitchFamily="34" charset="0"/>
                <a:cs typeface="Open Sans" panose="020B0606030504020204" pitchFamily="34" charset="0"/>
              </a:rPr>
              <a:t>zlokalizowanych na gruntach rolnych stanowiących użytki rolne klas V, VI, </a:t>
            </a:r>
            <a:r>
              <a:rPr lang="pl-PL" sz="1400" dirty="0" err="1">
                <a:latin typeface="Open Sans" panose="020B0606030504020204" pitchFamily="34" charset="0"/>
                <a:ea typeface="Open Sans" panose="020B0606030504020204" pitchFamily="34" charset="0"/>
                <a:cs typeface="Open Sans" panose="020B0606030504020204" pitchFamily="34" charset="0"/>
              </a:rPr>
              <a:t>VIz</a:t>
            </a:r>
            <a:r>
              <a:rPr lang="pl-PL" sz="1400" dirty="0">
                <a:latin typeface="Open Sans" panose="020B0606030504020204" pitchFamily="34" charset="0"/>
                <a:ea typeface="Open Sans" panose="020B0606030504020204" pitchFamily="34" charset="0"/>
                <a:cs typeface="Open Sans" panose="020B0606030504020204" pitchFamily="34" charset="0"/>
              </a:rPr>
              <a:t> i nieużytki;</a:t>
            </a:r>
          </a:p>
          <a:p>
            <a:pPr marL="742950" lvl="1" indent="-285750" algn="just">
              <a:lnSpc>
                <a:spcPct val="115000"/>
              </a:lnSpc>
              <a:spcAft>
                <a:spcPts val="800"/>
              </a:spcAft>
              <a:buFont typeface="Courier New" panose="02070309020205020404" pitchFamily="49" charset="0"/>
              <a:buChar char="o"/>
            </a:pPr>
            <a:r>
              <a:rPr lang="pl-PL" sz="1400" b="1" dirty="0">
                <a:latin typeface="Open Sans" panose="020B0606030504020204" pitchFamily="34" charset="0"/>
                <a:ea typeface="Open Sans" panose="020B0606030504020204" pitchFamily="34" charset="0"/>
                <a:cs typeface="Open Sans" panose="020B0606030504020204" pitchFamily="34" charset="0"/>
              </a:rPr>
              <a:t>urządzeń innych niż wolnostojące</a:t>
            </a:r>
            <a:r>
              <a:rPr lang="pl-PL" sz="1400" dirty="0">
                <a:latin typeface="Open Sans" panose="020B0606030504020204" pitchFamily="34" charset="0"/>
                <a:ea typeface="Open Sans" panose="020B0606030504020204" pitchFamily="34" charset="0"/>
                <a:cs typeface="Open Sans" panose="020B0606030504020204" pitchFamily="34" charset="0"/>
              </a:rPr>
              <a:t>, przez co należy rozumieć urządzenia techniczne zamontowane na budynku” (art. 10 ust. 2a </a:t>
            </a:r>
            <a:r>
              <a:rPr lang="pl-PL" sz="1400" dirty="0" err="1">
                <a:latin typeface="Open Sans" panose="020B0606030504020204" pitchFamily="34" charset="0"/>
                <a:ea typeface="Open Sans" panose="020B0606030504020204" pitchFamily="34" charset="0"/>
                <a:cs typeface="Open Sans" panose="020B0606030504020204" pitchFamily="34" charset="0"/>
              </a:rPr>
              <a:t>o.p.z.p</a:t>
            </a:r>
            <a:r>
              <a:rPr lang="pl-PL" sz="1400" dirty="0">
                <a:latin typeface="Open Sans" panose="020B0606030504020204" pitchFamily="34" charset="0"/>
                <a:ea typeface="Open Sans" panose="020B0606030504020204" pitchFamily="34" charset="0"/>
                <a:cs typeface="Open Sans" panose="020B0606030504020204" pitchFamily="34" charset="0"/>
              </a:rPr>
              <a:t>. w brzmieniu po nowelizacji).</a:t>
            </a:r>
          </a:p>
          <a:p>
            <a:pPr marL="285750" indent="-285750" algn="just">
              <a:lnSpc>
                <a:spcPct val="115000"/>
              </a:lnSpc>
              <a:spcAft>
                <a:spcPts val="800"/>
              </a:spcAft>
              <a:buFont typeface="Arial" panose="020B0604020202020204" pitchFamily="34" charset="0"/>
              <a:buChar char="•"/>
            </a:pPr>
            <a:endParaRPr lang="pl-PL"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2932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57727"/>
          </a:xfrm>
          <a:prstGeom prst="rect">
            <a:avLst/>
          </a:prstGeom>
          <a:noFill/>
        </p:spPr>
        <p:txBody>
          <a:bodyPr wrap="square" rtlCol="0">
            <a:spAutoFit/>
          </a:bodyPr>
          <a:lstStyle/>
          <a:p>
            <a:pPr algn="just">
              <a:lnSpc>
                <a:spcPct val="115000"/>
              </a:lnSpc>
              <a:spcAft>
                <a:spcPts val="800"/>
              </a:spcAft>
            </a:pPr>
            <a:r>
              <a:rPr lang="pl-PL" sz="1600" b="1" dirty="0">
                <a:solidFill>
                  <a:srgbClr val="4472C4"/>
                </a:solidFill>
                <a:latin typeface="Open Sans" panose="020B0606030504020204" pitchFamily="34" charset="0"/>
                <a:ea typeface="Open Sans" panose="020B0606030504020204" pitchFamily="34" charset="0"/>
                <a:cs typeface="Open Sans" panose="020B0606030504020204" pitchFamily="34" charset="0"/>
              </a:rPr>
              <a:t>R</a:t>
            </a:r>
            <a:r>
              <a:rPr lang="pl-PL" sz="16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ządowy projekt ustawy o zmianie ustawy Prawo energetyczne oraz ustawy o OZE z 02.06.2021 r.</a:t>
            </a:r>
            <a:endParaRPr lang="pl-PL"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pole tekstowe 1">
            <a:extLst>
              <a:ext uri="{FF2B5EF4-FFF2-40B4-BE49-F238E27FC236}">
                <a16:creationId xmlns:a16="http://schemas.microsoft.com/office/drawing/2014/main" id="{BA5EF84D-372B-4CCA-9F43-D69B8A6A2E63}"/>
              </a:ext>
            </a:extLst>
          </p:cNvPr>
          <p:cNvSpPr txBox="1"/>
          <p:nvPr/>
        </p:nvSpPr>
        <p:spPr>
          <a:xfrm>
            <a:off x="487017" y="1868556"/>
            <a:ext cx="10614992" cy="4283737"/>
          </a:xfrm>
          <a:prstGeom prst="rect">
            <a:avLst/>
          </a:prstGeom>
          <a:noFill/>
        </p:spPr>
        <p:txBody>
          <a:bodyPr wrap="square" rtlCol="0">
            <a:spAutoFit/>
          </a:bodyPr>
          <a:lstStyle/>
          <a:p>
            <a:pPr algn="just">
              <a:lnSpc>
                <a:spcPct val="115000"/>
              </a:lnSpc>
              <a:spcAft>
                <a:spcPts val="800"/>
              </a:spcAft>
            </a:pPr>
            <a:r>
              <a:rPr lang="pl-PL" sz="1800" b="1" u="sng" dirty="0">
                <a:effectLst/>
                <a:latin typeface="Open Sans" panose="020B0606030504020204" pitchFamily="34" charset="0"/>
                <a:ea typeface="Open Sans" panose="020B0606030504020204" pitchFamily="34" charset="0"/>
                <a:cs typeface="Open Sans" panose="020B0606030504020204" pitchFamily="34" charset="0"/>
              </a:rPr>
              <a:t>Projekt wdraża dyrektywę rynkową oraz dyrektywę RED II. </a:t>
            </a:r>
            <a:endParaRPr lang="pl-PL" sz="1800" u="sng" dirty="0">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15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Propozycja wprowadzenia do ustawy o OZE m.in. następujących definicji:</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obywatelska społeczność energetyczna,</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linia bezpośrednia,</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umowy z ceną dynamiczną,</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odbiorca aktywny,</a:t>
            </a:r>
          </a:p>
          <a:p>
            <a:pPr marL="342900" lvl="0" indent="-342900" algn="just">
              <a:lnSpc>
                <a:spcPct val="115000"/>
              </a:lnSpc>
              <a:spcAft>
                <a:spcPts val="800"/>
              </a:spcAft>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agregacja. </a:t>
            </a:r>
            <a:endParaRPr lang="pl-PL" dirty="0">
              <a:latin typeface="Open Sans" panose="020B0606030504020204" pitchFamily="34" charset="0"/>
              <a:ea typeface="Open Sans" panose="020B0606030504020204" pitchFamily="34" charset="0"/>
              <a:cs typeface="Open Sans" panose="020B0606030504020204" pitchFamily="34" charset="0"/>
            </a:endParaRPr>
          </a:p>
          <a:p>
            <a:pPr lvl="0" algn="just">
              <a:lnSpc>
                <a:spcPct val="115000"/>
              </a:lnSpc>
              <a:spcAft>
                <a:spcPts val="800"/>
              </a:spcAft>
            </a:pPr>
            <a:r>
              <a:rPr lang="pl-PL" sz="1800" b="1" dirty="0">
                <a:effectLst/>
                <a:latin typeface="Open Sans" panose="020B0606030504020204" pitchFamily="34" charset="0"/>
                <a:ea typeface="Open Sans" panose="020B0606030504020204" pitchFamily="34" charset="0"/>
                <a:cs typeface="Open Sans" panose="020B0606030504020204" pitchFamily="34" charset="0"/>
              </a:rPr>
              <a:t>Wprowadzenie ram prawnych dla funkcjonowania obywatelskich społeczności energetycznych</a:t>
            </a:r>
            <a:r>
              <a:rPr lang="pl-PL" sz="1800" dirty="0">
                <a:effectLst/>
                <a:latin typeface="Open Sans" panose="020B0606030504020204" pitchFamily="34" charset="0"/>
                <a:ea typeface="Open Sans" panose="020B0606030504020204" pitchFamily="34" charset="0"/>
                <a:cs typeface="Open Sans" panose="020B0606030504020204" pitchFamily="34" charset="0"/>
              </a:rPr>
              <a:t>, wdrażając tym samym dyrektywę RED II – art. 22 ust. 4 dyrektywy RED II stanowi, że </a:t>
            </a:r>
            <a:r>
              <a:rPr lang="pl-PL" sz="1800" i="1" dirty="0">
                <a:effectLst/>
                <a:latin typeface="Open Sans" panose="020B0606030504020204" pitchFamily="34" charset="0"/>
                <a:ea typeface="Open Sans" panose="020B0606030504020204" pitchFamily="34" charset="0"/>
                <a:cs typeface="Open Sans" panose="020B0606030504020204" pitchFamily="34" charset="0"/>
              </a:rPr>
              <a:t>państwa członkowskie ustanawiają ramy na promowanie i ułatwianie rozwoju społeczności energetycznych działających w zakresie OZE. </a:t>
            </a:r>
          </a:p>
          <a:p>
            <a:endParaRPr lang="pl-PL" dirty="0"/>
          </a:p>
        </p:txBody>
      </p:sp>
    </p:spTree>
    <p:extLst>
      <p:ext uri="{BB962C8B-B14F-4D97-AF65-F5344CB8AC3E}">
        <p14:creationId xmlns:p14="http://schemas.microsoft.com/office/powerpoint/2010/main" val="117776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OBYWATELSKIE SPOŁECZNOŚCI ENERGETYCZNE</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pole tekstowe 9">
            <a:extLst>
              <a:ext uri="{FF2B5EF4-FFF2-40B4-BE49-F238E27FC236}">
                <a16:creationId xmlns:a16="http://schemas.microsoft.com/office/drawing/2014/main" id="{03146768-785C-40B4-A908-BBFE01361AC8}"/>
              </a:ext>
            </a:extLst>
          </p:cNvPr>
          <p:cNvSpPr txBox="1"/>
          <p:nvPr/>
        </p:nvSpPr>
        <p:spPr>
          <a:xfrm>
            <a:off x="387638" y="1583816"/>
            <a:ext cx="11340536" cy="4854342"/>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pl-PL" sz="1600" b="1" dirty="0">
                <a:effectLst/>
                <a:latin typeface="Open Sans" panose="020B0606030504020204" pitchFamily="34" charset="0"/>
                <a:ea typeface="Open Sans" panose="020B0606030504020204" pitchFamily="34" charset="0"/>
                <a:cs typeface="Open Sans" panose="020B0606030504020204" pitchFamily="34" charset="0"/>
              </a:rPr>
              <a:t>Definicja</a:t>
            </a:r>
            <a:r>
              <a:rPr lang="pl-PL" sz="1600" dirty="0">
                <a:effectLst/>
                <a:latin typeface="Open Sans" panose="020B0606030504020204" pitchFamily="34" charset="0"/>
                <a:ea typeface="Open Sans" panose="020B0606030504020204" pitchFamily="34" charset="0"/>
                <a:cs typeface="Open Sans" panose="020B0606030504020204" pitchFamily="34" charset="0"/>
              </a:rPr>
              <a:t> </a:t>
            </a:r>
            <a:r>
              <a:rPr lang="pl-PL" sz="1400" dirty="0">
                <a:latin typeface="Open Sans" panose="020B0606030504020204" pitchFamily="34" charset="0"/>
                <a:ea typeface="Open Sans" panose="020B0606030504020204" pitchFamily="34" charset="0"/>
                <a:cs typeface="Open Sans" panose="020B0606030504020204" pitchFamily="34" charset="0"/>
              </a:rPr>
              <a:t>- </a:t>
            </a:r>
            <a:r>
              <a:rPr lang="pl-PL" sz="1600" dirty="0">
                <a:effectLst/>
                <a:latin typeface="Open Sans" panose="020B0606030504020204" pitchFamily="34" charset="0"/>
                <a:ea typeface="Open Sans" panose="020B0606030504020204" pitchFamily="34" charset="0"/>
                <a:cs typeface="Open Sans" panose="020B0606030504020204" pitchFamily="34" charset="0"/>
              </a:rPr>
              <a:t>Obywatelska społeczność energetyczna to podmiot:</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800100" lvl="1" indent="-342900" algn="just">
              <a:lnSpc>
                <a:spcPct val="150000"/>
              </a:lnSpc>
              <a:buFont typeface="Symbol" panose="05050102010706020507" pitchFamily="18" charset="2"/>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posiadający zdolność prawną,</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800100" lvl="1" indent="-342900" algn="just">
              <a:lnSpc>
                <a:spcPct val="150000"/>
              </a:lnSpc>
              <a:buFont typeface="Symbol" panose="05050102010706020507" pitchFamily="18" charset="2"/>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opierający się na dobrowolnym i otwartym uczestnictwie,</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800100" lvl="1" indent="-342900" algn="just">
              <a:lnSpc>
                <a:spcPct val="150000"/>
              </a:lnSpc>
              <a:buFont typeface="Symbol" panose="05050102010706020507" pitchFamily="18" charset="2"/>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mający za cel zapewnienie korzyści środowiskowych, gospodarczych lub społecznych dla swoich członków, udziałowców, wspólników lub obszarów lokalnych, na których prowadzi działalność,</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800100" lvl="1" indent="-342900" algn="just">
              <a:lnSpc>
                <a:spcPct val="150000"/>
              </a:lnSpc>
              <a:buFont typeface="Symbol" panose="05050102010706020507" pitchFamily="18" charset="2"/>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zajmujący się (z wykorzystaniem zdolności wytwórczych członków społeczności oraz z wykorzystaniem urządzeń, instalacji lub sieci zlokalizowanych na obszarze swojego działania):</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1200150" lvl="2" indent="-285750" algn="just">
              <a:lnSpc>
                <a:spcPct val="150000"/>
              </a:lnSpc>
              <a:buFont typeface="Courier New" panose="02070309020205020404" pitchFamily="49" charset="0"/>
              <a:buChar char="o"/>
            </a:pPr>
            <a:r>
              <a:rPr lang="pl-PL" sz="1600" dirty="0">
                <a:effectLst/>
                <a:latin typeface="Open Sans" panose="020B0606030504020204" pitchFamily="34" charset="0"/>
                <a:ea typeface="Open Sans" panose="020B0606030504020204" pitchFamily="34" charset="0"/>
                <a:cs typeface="Open Sans" panose="020B0606030504020204" pitchFamily="34" charset="0"/>
              </a:rPr>
              <a:t>wytwarzaniem (również z OZE) / dystrybucją / obrotem / agregacją / magazynowaniem energii elektrycznej,</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1200150" lvl="2" indent="-285750" algn="just">
              <a:lnSpc>
                <a:spcPct val="150000"/>
              </a:lnSpc>
              <a:buFont typeface="Courier New" panose="02070309020205020404" pitchFamily="49" charset="0"/>
              <a:buChar char="o"/>
            </a:pPr>
            <a:r>
              <a:rPr lang="pl-PL" sz="1600" dirty="0">
                <a:effectLst/>
                <a:latin typeface="Open Sans" panose="020B0606030504020204" pitchFamily="34" charset="0"/>
                <a:ea typeface="Open Sans" panose="020B0606030504020204" pitchFamily="34" charset="0"/>
                <a:cs typeface="Open Sans" panose="020B0606030504020204" pitchFamily="34" charset="0"/>
              </a:rPr>
              <a:t>realizowaniem przedsięwzięć służących poprawie efektywności energetycznej,</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1200150" lvl="2" indent="-285750" algn="just">
              <a:lnSpc>
                <a:spcPct val="150000"/>
              </a:lnSpc>
              <a:buFont typeface="Courier New" panose="02070309020205020404" pitchFamily="49" charset="0"/>
              <a:buChar char="o"/>
            </a:pPr>
            <a:r>
              <a:rPr lang="pl-PL" sz="1600" dirty="0">
                <a:effectLst/>
                <a:latin typeface="Open Sans" panose="020B0606030504020204" pitchFamily="34" charset="0"/>
                <a:ea typeface="Open Sans" panose="020B0606030504020204" pitchFamily="34" charset="0"/>
                <a:cs typeface="Open Sans" panose="020B0606030504020204" pitchFamily="34" charset="0"/>
              </a:rPr>
              <a:t>świadczeniem usług ładowania pojazdów elektrycznych,</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1200150" lvl="2" indent="-285750" algn="just">
              <a:lnSpc>
                <a:spcPct val="150000"/>
              </a:lnSpc>
              <a:buFont typeface="Courier New" panose="02070309020205020404" pitchFamily="49" charset="0"/>
              <a:buChar char="o"/>
            </a:pPr>
            <a:r>
              <a:rPr lang="pl-PL" sz="1600" dirty="0">
                <a:effectLst/>
                <a:latin typeface="Open Sans" panose="020B0606030504020204" pitchFamily="34" charset="0"/>
                <a:ea typeface="Open Sans" panose="020B0606030504020204" pitchFamily="34" charset="0"/>
                <a:cs typeface="Open Sans" panose="020B0606030504020204" pitchFamily="34" charset="0"/>
              </a:rPr>
              <a:t>świadczeniem innych usług, w tym usług systemowych lub elastyczności,</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1200150" lvl="2" indent="-285750" algn="just">
              <a:lnSpc>
                <a:spcPct val="150000"/>
              </a:lnSpc>
              <a:spcAft>
                <a:spcPts val="800"/>
              </a:spcAft>
              <a:buFont typeface="Courier New" panose="02070309020205020404" pitchFamily="49" charset="0"/>
              <a:buChar char="o"/>
            </a:pPr>
            <a:r>
              <a:rPr lang="pl-PL" sz="1600" dirty="0">
                <a:effectLst/>
                <a:latin typeface="Open Sans" panose="020B0606030504020204" pitchFamily="34" charset="0"/>
                <a:ea typeface="Open Sans" panose="020B0606030504020204" pitchFamily="34" charset="0"/>
                <a:cs typeface="Open Sans" panose="020B0606030504020204" pitchFamily="34" charset="0"/>
              </a:rPr>
              <a:t>zużywaniem energii elektrycznej. </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3072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OBYWATELSKIE SPOŁECZNOŚCI ENERGETYCZNE</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pole tekstowe 9">
            <a:extLst>
              <a:ext uri="{FF2B5EF4-FFF2-40B4-BE49-F238E27FC236}">
                <a16:creationId xmlns:a16="http://schemas.microsoft.com/office/drawing/2014/main" id="{03146768-785C-40B4-A908-BBFE01361AC8}"/>
              </a:ext>
            </a:extLst>
          </p:cNvPr>
          <p:cNvSpPr txBox="1"/>
          <p:nvPr/>
        </p:nvSpPr>
        <p:spPr>
          <a:xfrm>
            <a:off x="387638" y="1951564"/>
            <a:ext cx="11340536" cy="4521687"/>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pl-PL" b="1" dirty="0">
                <a:effectLst/>
                <a:latin typeface="Open Sans" panose="020B0606030504020204" pitchFamily="34" charset="0"/>
                <a:ea typeface="Open Sans" panose="020B0606030504020204" pitchFamily="34" charset="0"/>
                <a:cs typeface="Open Sans" panose="020B0606030504020204" pitchFamily="34" charset="0"/>
              </a:rPr>
              <a:t>Obszar działania OSE:</a:t>
            </a:r>
            <a:endParaRPr lang="pl-PL" sz="1600"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dirty="0">
                <a:effectLst/>
                <a:latin typeface="Open Sans" panose="020B0606030504020204" pitchFamily="34" charset="0"/>
                <a:ea typeface="Open Sans" panose="020B0606030504020204" pitchFamily="34" charset="0"/>
                <a:cs typeface="Open Sans" panose="020B0606030504020204" pitchFamily="34" charset="0"/>
              </a:rPr>
              <a:t>OSE działa na obszarze </a:t>
            </a:r>
            <a:r>
              <a:rPr lang="pl-PL" b="1" dirty="0">
                <a:effectLst/>
                <a:latin typeface="Open Sans" panose="020B0606030504020204" pitchFamily="34" charset="0"/>
                <a:ea typeface="Open Sans" panose="020B0606030504020204" pitchFamily="34" charset="0"/>
                <a:cs typeface="Open Sans" panose="020B0606030504020204" pitchFamily="34" charset="0"/>
              </a:rPr>
              <a:t>jednego </a:t>
            </a:r>
            <a:r>
              <a:rPr lang="pl-PL" b="1" dirty="0" err="1">
                <a:effectLst/>
                <a:latin typeface="Open Sans" panose="020B0606030504020204" pitchFamily="34" charset="0"/>
                <a:ea typeface="Open Sans" panose="020B0606030504020204" pitchFamily="34" charset="0"/>
                <a:cs typeface="Open Sans" panose="020B0606030504020204" pitchFamily="34" charset="0"/>
              </a:rPr>
              <a:t>OSDe</a:t>
            </a:r>
            <a:r>
              <a:rPr lang="pl-PL" dirty="0">
                <a:effectLst/>
                <a:latin typeface="Open Sans" panose="020B0606030504020204" pitchFamily="34" charset="0"/>
                <a:ea typeface="Open Sans" panose="020B0606030504020204" pitchFamily="34" charset="0"/>
                <a:cs typeface="Open Sans" panose="020B0606030504020204" pitchFamily="34" charset="0"/>
              </a:rPr>
              <a:t> zaopatrującego w energię elektryczną odbiorców będących członkami (udziałowcami, wspólnikami) OSE, których instalacje są przyłączone do sieci danego operatora;</a:t>
            </a:r>
            <a:endParaRPr lang="pl-PL" sz="1600"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dirty="0">
                <a:effectLst/>
                <a:latin typeface="Open Sans" panose="020B0606030504020204" pitchFamily="34" charset="0"/>
                <a:ea typeface="Open Sans" panose="020B0606030504020204" pitchFamily="34" charset="0"/>
                <a:cs typeface="Open Sans" panose="020B0606030504020204" pitchFamily="34" charset="0"/>
              </a:rPr>
              <a:t>Obszar działania ustala się na podstawie miejsc przyłączenia odbiorców będących członkami (udziałowcami, wspólnikami) OSE do sieci dystrybucyjnej elektroenergetycznej o napięciu znamionowym nie wyższym niż 110 </a:t>
            </a:r>
            <a:r>
              <a:rPr lang="pl-PL" dirty="0" err="1">
                <a:effectLst/>
                <a:latin typeface="Open Sans" panose="020B0606030504020204" pitchFamily="34" charset="0"/>
                <a:ea typeface="Open Sans" panose="020B0606030504020204" pitchFamily="34" charset="0"/>
                <a:cs typeface="Open Sans" panose="020B0606030504020204" pitchFamily="34" charset="0"/>
              </a:rPr>
              <a:t>kV</a:t>
            </a:r>
            <a:r>
              <a:rPr lang="pl-PL" dirty="0">
                <a:effectLst/>
                <a:latin typeface="Open Sans" panose="020B0606030504020204" pitchFamily="34" charset="0"/>
                <a:ea typeface="Open Sans" panose="020B0606030504020204" pitchFamily="34" charset="0"/>
                <a:cs typeface="Open Sans" panose="020B0606030504020204" pitchFamily="34" charset="0"/>
              </a:rPr>
              <a:t>;</a:t>
            </a:r>
            <a:endParaRPr lang="pl-PL" sz="1600"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spcAft>
                <a:spcPts val="800"/>
              </a:spcAft>
              <a:buFont typeface="Courier New" panose="02070309020205020404" pitchFamily="49" charset="0"/>
              <a:buChar char="o"/>
            </a:pPr>
            <a:r>
              <a:rPr lang="pl-PL" dirty="0">
                <a:effectLst/>
                <a:latin typeface="Open Sans" panose="020B0606030504020204" pitchFamily="34" charset="0"/>
                <a:ea typeface="Open Sans" panose="020B0606030504020204" pitchFamily="34" charset="0"/>
                <a:cs typeface="Open Sans" panose="020B0606030504020204" pitchFamily="34" charset="0"/>
              </a:rPr>
              <a:t>Projekt </a:t>
            </a:r>
            <a:r>
              <a:rPr lang="pl-PL" b="1" dirty="0">
                <a:effectLst/>
                <a:latin typeface="Open Sans" panose="020B0606030504020204" pitchFamily="34" charset="0"/>
                <a:ea typeface="Open Sans" panose="020B0606030504020204" pitchFamily="34" charset="0"/>
                <a:cs typeface="Open Sans" panose="020B0606030504020204" pitchFamily="34" charset="0"/>
              </a:rPr>
              <a:t>nie przewiduje możliwości uczestnictwa transgranicznego</a:t>
            </a:r>
            <a:r>
              <a:rPr lang="pl-PL" dirty="0">
                <a:effectLst/>
                <a:latin typeface="Open Sans" panose="020B0606030504020204" pitchFamily="34" charset="0"/>
                <a:ea typeface="Open Sans" panose="020B0606030504020204" pitchFamily="34" charset="0"/>
                <a:cs typeface="Open Sans" panose="020B0606030504020204" pitchFamily="34" charset="0"/>
              </a:rPr>
              <a:t> obywatelskich społeczności energetycznych – dyrektywa RED II dopuściła taką możliwość. </a:t>
            </a:r>
            <a:endParaRPr lang="pl-PL" sz="16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gn="just">
              <a:lnSpc>
                <a:spcPct val="150000"/>
              </a:lnSpc>
              <a:buFont typeface="Wingdings" panose="05000000000000000000" pitchFamily="2" charset="2"/>
              <a:buChar char=""/>
            </a:pPr>
            <a:endParaRPr lang="pl-PL" sz="24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0425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OBYWATELSKIE SPOŁECZNOŚCI ENERGETYCZNE</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pole tekstowe 9">
            <a:extLst>
              <a:ext uri="{FF2B5EF4-FFF2-40B4-BE49-F238E27FC236}">
                <a16:creationId xmlns:a16="http://schemas.microsoft.com/office/drawing/2014/main" id="{03146768-785C-40B4-A908-BBFE01361AC8}"/>
              </a:ext>
            </a:extLst>
          </p:cNvPr>
          <p:cNvSpPr txBox="1"/>
          <p:nvPr/>
        </p:nvSpPr>
        <p:spPr>
          <a:xfrm>
            <a:off x="308112" y="1671967"/>
            <a:ext cx="11211339" cy="5962338"/>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pl-PL" sz="1600" b="1" dirty="0">
                <a:latin typeface="Open Sans" panose="020B0606030504020204" pitchFamily="34" charset="0"/>
                <a:ea typeface="Open Sans" panose="020B0606030504020204" pitchFamily="34" charset="0"/>
                <a:cs typeface="Open Sans" panose="020B0606030504020204" pitchFamily="34" charset="0"/>
              </a:rPr>
              <a:t>Forma prawna OSE: </a:t>
            </a:r>
            <a:r>
              <a:rPr lang="pl-PL" sz="1600" dirty="0">
                <a:latin typeface="Open Sans" panose="020B0606030504020204" pitchFamily="34" charset="0"/>
                <a:ea typeface="Open Sans" panose="020B0606030504020204" pitchFamily="34" charset="0"/>
                <a:cs typeface="Open Sans" panose="020B0606030504020204" pitchFamily="34" charset="0"/>
              </a:rPr>
              <a:t>spółdzielnia, stowarzyszenie (z wyłączeniem stowarzyszenia zwykłego), spółka osobowa (z wyłączeniem partnerskiej) albo spółka z o.o.;</a:t>
            </a:r>
          </a:p>
          <a:p>
            <a:pPr marL="342900" lvl="0" indent="-342900" algn="just">
              <a:lnSpc>
                <a:spcPct val="150000"/>
              </a:lnSpc>
              <a:buFont typeface="Wingdings" panose="05000000000000000000" pitchFamily="2" charset="2"/>
              <a:buChar char=""/>
            </a:pPr>
            <a:r>
              <a:rPr lang="pl-PL" sz="1600" b="1" dirty="0">
                <a:latin typeface="Open Sans" panose="020B0606030504020204" pitchFamily="34" charset="0"/>
                <a:ea typeface="Open Sans" panose="020B0606030504020204" pitchFamily="34" charset="0"/>
                <a:cs typeface="Open Sans" panose="020B0606030504020204" pitchFamily="34" charset="0"/>
              </a:rPr>
              <a:t>Statut lub umowa OSE: </a:t>
            </a:r>
            <a:r>
              <a:rPr lang="pl-PL" sz="1600" dirty="0">
                <a:latin typeface="Open Sans" panose="020B0606030504020204" pitchFamily="34" charset="0"/>
                <a:ea typeface="Open Sans" panose="020B0606030504020204" pitchFamily="34" charset="0"/>
                <a:cs typeface="Open Sans" panose="020B0606030504020204" pitchFamily="34" charset="0"/>
              </a:rPr>
              <a:t>musi zapewniać uprawnienia decyzyjne i kontrolne dla wszystkich członków oraz określać sposób prowadzenia rozliczeń oraz podział energii elektrycznej wytwarzanej w jednostkach wytwórczych będących własnością członków (ustalony podział nie wpływa na obowiązujące opłaty sieciowe i taryfy);</a:t>
            </a:r>
          </a:p>
          <a:p>
            <a:pPr marL="342900" lvl="0" indent="-342900" algn="just">
              <a:lnSpc>
                <a:spcPct val="150000"/>
              </a:lnSpc>
              <a:buFont typeface="Wingdings" panose="05000000000000000000" pitchFamily="2" charset="2"/>
              <a:buChar char=""/>
            </a:pPr>
            <a:r>
              <a:rPr lang="pl-PL" sz="1600" b="1" dirty="0">
                <a:latin typeface="Open Sans" panose="020B0606030504020204" pitchFamily="34" charset="0"/>
                <a:ea typeface="Open Sans" panose="020B0606030504020204" pitchFamily="34" charset="0"/>
                <a:cs typeface="Open Sans" panose="020B0606030504020204" pitchFamily="34" charset="0"/>
              </a:rPr>
              <a:t>Konieczność wpisu do rejestru OSE prowadzonego przez Prezesa URE</a:t>
            </a:r>
            <a:r>
              <a:rPr lang="pl-PL" sz="1600" dirty="0">
                <a:latin typeface="Open Sans" panose="020B0606030504020204" pitchFamily="34" charset="0"/>
                <a:ea typeface="Open Sans" panose="020B0606030504020204" pitchFamily="34" charset="0"/>
                <a:cs typeface="Open Sans" panose="020B0606030504020204" pitchFamily="34" charset="0"/>
              </a:rPr>
              <a:t>;</a:t>
            </a:r>
          </a:p>
          <a:p>
            <a:pPr marL="342900" lvl="0" indent="-342900" algn="just">
              <a:lnSpc>
                <a:spcPct val="150000"/>
              </a:lnSpc>
              <a:buFont typeface="Wingdings" panose="05000000000000000000" pitchFamily="2" charset="2"/>
              <a:buChar char=""/>
            </a:pPr>
            <a:r>
              <a:rPr lang="pl-PL" sz="1600" b="1" dirty="0">
                <a:latin typeface="Open Sans" panose="020B0606030504020204" pitchFamily="34" charset="0"/>
                <a:ea typeface="Open Sans" panose="020B0606030504020204" pitchFamily="34" charset="0"/>
                <a:cs typeface="Open Sans" panose="020B0606030504020204" pitchFamily="34" charset="0"/>
              </a:rPr>
              <a:t>Możliwość uczestnictwa w systemach wsparcia.</a:t>
            </a:r>
          </a:p>
          <a:p>
            <a:pPr lvl="0" algn="just">
              <a:lnSpc>
                <a:spcPct val="150000"/>
              </a:lnSpc>
            </a:pPr>
            <a:endParaRPr lang="pl-PL" sz="1600" b="1" dirty="0">
              <a:latin typeface="Open Sans" panose="020B0606030504020204" pitchFamily="34" charset="0"/>
              <a:ea typeface="Open Sans" panose="020B0606030504020204" pitchFamily="34" charset="0"/>
              <a:cs typeface="Open Sans" panose="020B0606030504020204" pitchFamily="34" charset="0"/>
            </a:endParaRPr>
          </a:p>
          <a:p>
            <a:pPr lvl="0" algn="just">
              <a:lnSpc>
                <a:spcPct val="150000"/>
              </a:lnSpc>
            </a:pPr>
            <a:r>
              <a:rPr lang="pl-PL" sz="1600" i="1" dirty="0">
                <a:solidFill>
                  <a:schemeClr val="accent3"/>
                </a:solidFill>
                <a:latin typeface="Open Sans" panose="020B0606030504020204" pitchFamily="34" charset="0"/>
                <a:ea typeface="Open Sans" panose="020B0606030504020204" pitchFamily="34" charset="0"/>
                <a:cs typeface="Open Sans" panose="020B0606030504020204" pitchFamily="34" charset="0"/>
              </a:rPr>
              <a:t>Członkowie</a:t>
            </a:r>
          </a:p>
          <a:p>
            <a:pPr marL="342900" lvl="0" indent="-342900" algn="just">
              <a:lnSpc>
                <a:spcPct val="150000"/>
              </a:lnSpc>
              <a:buFont typeface="Wingdings" panose="05000000000000000000" pitchFamily="2" charset="2"/>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Uprawnienia decyzyjne i kontrolne członk</a:t>
            </a:r>
            <a:r>
              <a:rPr lang="pl-PL" sz="1600" dirty="0">
                <a:latin typeface="Open Sans" panose="020B0606030504020204" pitchFamily="34" charset="0"/>
                <a:ea typeface="Open Sans" panose="020B0606030504020204" pitchFamily="34" charset="0"/>
                <a:cs typeface="Open Sans" panose="020B0606030504020204" pitchFamily="34" charset="0"/>
              </a:rPr>
              <a:t>ów, udziałowców lub wspólników;</a:t>
            </a:r>
          </a:p>
          <a:p>
            <a:pPr marL="342900" indent="-342900" algn="just">
              <a:lnSpc>
                <a:spcPct val="150000"/>
              </a:lnSpc>
              <a:buFont typeface="Wingdings" panose="05000000000000000000" pitchFamily="2" charset="2"/>
              <a:buChar char=""/>
            </a:pPr>
            <a:r>
              <a:rPr lang="pl-PL" sz="1600" b="1" dirty="0">
                <a:effectLst/>
                <a:latin typeface="Open Sans" panose="020B0606030504020204" pitchFamily="34" charset="0"/>
                <a:ea typeface="Open Sans" panose="020B0606030504020204" pitchFamily="34" charset="0"/>
                <a:cs typeface="Open Sans" panose="020B0606030504020204" pitchFamily="34" charset="0"/>
              </a:rPr>
              <a:t>Członek</a:t>
            </a:r>
            <a:r>
              <a:rPr lang="pl-PL" sz="1600" dirty="0">
                <a:effectLst/>
                <a:latin typeface="Open Sans" panose="020B0606030504020204" pitchFamily="34" charset="0"/>
                <a:ea typeface="Open Sans" panose="020B0606030504020204" pitchFamily="34" charset="0"/>
                <a:cs typeface="Open Sans" panose="020B0606030504020204" pitchFamily="34" charset="0"/>
              </a:rPr>
              <a:t>, udziałowiec lub wspólnik obywatelskiej społeczności energetycznej </a:t>
            </a:r>
            <a:r>
              <a:rPr lang="pl-PL" sz="1600" b="1" dirty="0">
                <a:effectLst/>
                <a:latin typeface="Open Sans" panose="020B0606030504020204" pitchFamily="34" charset="0"/>
                <a:ea typeface="Open Sans" panose="020B0606030504020204" pitchFamily="34" charset="0"/>
                <a:cs typeface="Open Sans" panose="020B0606030504020204" pitchFamily="34" charset="0"/>
              </a:rPr>
              <a:t>zachowuje prawa i obowiązki wynikające z jego statusu jako odbiorcy końcowego</a:t>
            </a:r>
            <a:r>
              <a:rPr lang="pl-PL" sz="1600" dirty="0">
                <a:effectLst/>
                <a:latin typeface="Open Sans" panose="020B0606030504020204" pitchFamily="34" charset="0"/>
                <a:ea typeface="Open Sans" panose="020B0606030504020204" pitchFamily="34" charset="0"/>
                <a:cs typeface="Open Sans" panose="020B0606030504020204" pitchFamily="34" charset="0"/>
              </a:rPr>
              <a:t>, w tym odbiorcy energii elektrycznej w gospodarstwie domowym wynikające z przepisów ustaw.</a:t>
            </a:r>
          </a:p>
          <a:p>
            <a:pPr marL="342900" lvl="0" indent="-342900" algn="just">
              <a:lnSpc>
                <a:spcPct val="150000"/>
              </a:lnSpc>
              <a:buFont typeface="Wingdings" panose="05000000000000000000" pitchFamily="2" charset="2"/>
              <a:buChar char=""/>
            </a:pPr>
            <a:endParaRPr lang="pl-PL" sz="1600" dirty="0">
              <a:latin typeface="Open Sans" panose="020B0606030504020204" pitchFamily="34" charset="0"/>
              <a:ea typeface="Open Sans" panose="020B0606030504020204" pitchFamily="34" charset="0"/>
              <a:cs typeface="Open Sans" panose="020B0606030504020204" pitchFamily="34" charset="0"/>
            </a:endParaRPr>
          </a:p>
          <a:p>
            <a:pPr marL="342900" lvl="0" indent="-342900" algn="just">
              <a:lnSpc>
                <a:spcPct val="150000"/>
              </a:lnSpc>
              <a:buFont typeface="Wingdings" panose="05000000000000000000" pitchFamily="2" charset="2"/>
              <a:buChar char=""/>
            </a:pPr>
            <a:endParaRPr lang="pl-PL" sz="1600" dirty="0">
              <a:latin typeface="Open Sans" panose="020B0606030504020204" pitchFamily="34" charset="0"/>
              <a:ea typeface="Open Sans" panose="020B0606030504020204" pitchFamily="34" charset="0"/>
              <a:cs typeface="Open Sans" panose="020B0606030504020204" pitchFamily="34" charset="0"/>
            </a:endParaRPr>
          </a:p>
          <a:p>
            <a:pPr marL="342900" lvl="0" indent="-342900" algn="just">
              <a:lnSpc>
                <a:spcPct val="150000"/>
              </a:lnSpc>
              <a:buFont typeface="Wingdings" panose="05000000000000000000" pitchFamily="2" charset="2"/>
              <a:buChar char=""/>
            </a:pPr>
            <a:endParaRPr lang="pl-PL" sz="16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6541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LINIA BEZPOŚREDNIA</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pole tekstowe 5">
            <a:extLst>
              <a:ext uri="{FF2B5EF4-FFF2-40B4-BE49-F238E27FC236}">
                <a16:creationId xmlns:a16="http://schemas.microsoft.com/office/drawing/2014/main" id="{A831C6BD-2917-4F15-AED0-C60598E6D77F}"/>
              </a:ext>
            </a:extLst>
          </p:cNvPr>
          <p:cNvSpPr txBox="1"/>
          <p:nvPr/>
        </p:nvSpPr>
        <p:spPr>
          <a:xfrm>
            <a:off x="477078" y="1750763"/>
            <a:ext cx="10515599" cy="449033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pl-PL" sz="1400" i="1" dirty="0">
                <a:latin typeface="Open Sans" panose="020B0606030504020204" pitchFamily="34" charset="0"/>
                <a:ea typeface="Open Sans" panose="020B0606030504020204" pitchFamily="34" charset="0"/>
                <a:cs typeface="Open Sans" panose="020B0606030504020204" pitchFamily="34" charset="0"/>
              </a:rPr>
              <a:t>To linia elektroenergetyczna łączącą wydzieloną jednostkę wytwarzania energii elektrycznej bezpośrednio z odbiorcą lub linię elektroenergetyczną łączącą jednostkę wytwarzania energii elektrycznej z przedsiębiorstwem dostarczającym energię elektryczną w celu bezpośrednich dostaw energii do jego własnych obiektów, podmiotów od niego zależnych i odbiorców.</a:t>
            </a:r>
          </a:p>
          <a:p>
            <a:pPr marL="285750" indent="-285750">
              <a:lnSpc>
                <a:spcPct val="150000"/>
              </a:lnSpc>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Linia bezpośrednia została wprost wyłączona z definicji sieci dystrybucyjnej.</a:t>
            </a:r>
          </a:p>
          <a:p>
            <a:pPr marL="285750" indent="-285750">
              <a:lnSpc>
                <a:spcPct val="150000"/>
              </a:lnSpc>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Wykaz linii bezpośrednich publikowany przez URE.</a:t>
            </a:r>
          </a:p>
          <a:p>
            <a:pPr marL="285750" indent="-285750">
              <a:lnSpc>
                <a:spcPct val="150000"/>
              </a:lnSpc>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Nadal wymagana będzie zgoda Prezesa URE na budowę linii bezpośredniej, chyba że będzie to dotyczyć:</a:t>
            </a:r>
          </a:p>
          <a:p>
            <a:pPr marL="742950" lvl="1" indent="-285750" algn="just">
              <a:lnSpc>
                <a:spcPct val="150000"/>
              </a:lnSpc>
              <a:buFont typeface="Courier New" panose="02070309020205020404" pitchFamily="49" charset="0"/>
              <a:buChar char="o"/>
            </a:pPr>
            <a:r>
              <a:rPr lang="pl-PL" sz="1600" dirty="0">
                <a:latin typeface="Open Sans" panose="020B0606030504020204" pitchFamily="34" charset="0"/>
                <a:ea typeface="Open Sans" panose="020B0606030504020204" pitchFamily="34" charset="0"/>
                <a:cs typeface="Open Sans" panose="020B0606030504020204" pitchFamily="34" charset="0"/>
              </a:rPr>
              <a:t>budowy linii bezpośredniej na nieruchomości należącej do podmiotu występującego o pozwolenie na budowę linii bezpośredniej, który zaopatrywać będzie w energię elektryczną wyłącznie obiekty do niego należące;</a:t>
            </a:r>
          </a:p>
          <a:p>
            <a:pPr marL="742950" lvl="1" indent="-285750" algn="just">
              <a:lnSpc>
                <a:spcPct val="150000"/>
              </a:lnSpc>
              <a:spcAft>
                <a:spcPts val="800"/>
              </a:spcAft>
              <a:buFont typeface="Courier New" panose="02070309020205020404" pitchFamily="49" charset="0"/>
              <a:buChar char="o"/>
            </a:pPr>
            <a:r>
              <a:rPr lang="pl-PL" sz="1600" dirty="0">
                <a:latin typeface="Open Sans" panose="020B0606030504020204" pitchFamily="34" charset="0"/>
                <a:ea typeface="Open Sans" panose="020B0606030504020204" pitchFamily="34" charset="0"/>
                <a:cs typeface="Open Sans" panose="020B0606030504020204" pitchFamily="34" charset="0"/>
              </a:rPr>
              <a:t>budowy linii bezpośredniej dostarczającej energię elektryczną do instalacji odbiorcy nieprzyłączonego do sieci elektroenergetycznej.</a:t>
            </a:r>
          </a:p>
          <a:p>
            <a:pPr marL="285750" indent="-285750" algn="l">
              <a:lnSpc>
                <a:spcPct val="150000"/>
              </a:lnSpc>
              <a:buFont typeface="Arial" panose="020B0604020202020204" pitchFamily="34" charset="0"/>
              <a:buChar char="•"/>
            </a:pPr>
            <a:endParaRPr lang="pl-PL" b="0" i="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7165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606299" y="1403667"/>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UMOWA Z CENĄ DYNAMICZNĄ</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pole tekstowe 1">
            <a:extLst>
              <a:ext uri="{FF2B5EF4-FFF2-40B4-BE49-F238E27FC236}">
                <a16:creationId xmlns:a16="http://schemas.microsoft.com/office/drawing/2014/main" id="{B63152C3-2AF9-4725-929A-2B9C3224646F}"/>
              </a:ext>
            </a:extLst>
          </p:cNvPr>
          <p:cNvSpPr txBox="1"/>
          <p:nvPr/>
        </p:nvSpPr>
        <p:spPr>
          <a:xfrm>
            <a:off x="506895" y="1980839"/>
            <a:ext cx="10515599" cy="2541080"/>
          </a:xfrm>
          <a:prstGeom prst="rect">
            <a:avLst/>
          </a:prstGeom>
          <a:noFill/>
        </p:spPr>
        <p:txBody>
          <a:bodyPr wrap="square" rtlCol="0">
            <a:spAutoFit/>
          </a:bodyPr>
          <a:lstStyle/>
          <a:p>
            <a:pPr marL="285750" indent="-285750" algn="l">
              <a:lnSpc>
                <a:spcPct val="150000"/>
              </a:lnSpc>
              <a:buFont typeface="Arial" panose="020B0604020202020204" pitchFamily="34" charset="0"/>
              <a:buChar char="•"/>
            </a:pPr>
            <a:r>
              <a:rPr lang="pl-PL" sz="1800" b="0" i="1" dirty="0">
                <a:effectLst/>
                <a:latin typeface="Open Sans" panose="020B0606030504020204" pitchFamily="34" charset="0"/>
                <a:ea typeface="Open Sans" panose="020B0606030504020204" pitchFamily="34" charset="0"/>
                <a:cs typeface="Open Sans" panose="020B0606030504020204" pitchFamily="34" charset="0"/>
              </a:rPr>
              <a:t>To umowa sprzedaży energii elektrycznej zawarta między sprzedawcą energii elektrycznej a odbiorcą końcowym, odzwierciedlająca wahania cen na rynkach transakcji natychmiastowych, w tym na rynkach dnia następnego i dnia bieżącego.</a:t>
            </a:r>
            <a:endParaRPr lang="pl-PL" i="1" dirty="0">
              <a:latin typeface="Open Sans" panose="020B0606030504020204" pitchFamily="34" charset="0"/>
              <a:ea typeface="Open Sans" panose="020B0606030504020204" pitchFamily="34" charset="0"/>
              <a:cs typeface="Open Sans" panose="020B0606030504020204" pitchFamily="34" charset="0"/>
            </a:endParaRPr>
          </a:p>
          <a:p>
            <a:pPr marL="285750" indent="-285750" algn="l">
              <a:lnSpc>
                <a:spcPct val="150000"/>
              </a:lnSpc>
              <a:buFont typeface="Arial" panose="020B0604020202020204" pitchFamily="34" charset="0"/>
              <a:buChar char="•"/>
            </a:pPr>
            <a:r>
              <a:rPr lang="pl-PL" sz="1800" b="0" i="0" dirty="0">
                <a:effectLst/>
                <a:latin typeface="Open Sans" panose="020B0606030504020204" pitchFamily="34" charset="0"/>
                <a:ea typeface="Open Sans" panose="020B0606030504020204" pitchFamily="34" charset="0"/>
                <a:cs typeface="Open Sans" panose="020B0606030504020204" pitchFamily="34" charset="0"/>
              </a:rPr>
              <a:t>Odbiorcy końcowi będą mogli w pełni skorzystać z zalet tego rodzaju umów, jeżeli będą posiadali zainstalowany licznik zdalnego odczytu oraz po uruchomieniu Centralnego Systemu Informacji Rynku Energii (CSIRE).</a:t>
            </a:r>
            <a:endParaRPr lang="pl-PL" b="0" i="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954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ODBIORCA AKTYWNY</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pole tekstowe 5">
            <a:extLst>
              <a:ext uri="{FF2B5EF4-FFF2-40B4-BE49-F238E27FC236}">
                <a16:creationId xmlns:a16="http://schemas.microsoft.com/office/drawing/2014/main" id="{BFFB8AA2-E077-487A-B8E3-2C82E994B4B8}"/>
              </a:ext>
            </a:extLst>
          </p:cNvPr>
          <p:cNvSpPr txBox="1"/>
          <p:nvPr/>
        </p:nvSpPr>
        <p:spPr>
          <a:xfrm>
            <a:off x="526773" y="1671967"/>
            <a:ext cx="10515599" cy="3007683"/>
          </a:xfrm>
          <a:prstGeom prst="rect">
            <a:avLst/>
          </a:prstGeom>
          <a:noFill/>
        </p:spPr>
        <p:txBody>
          <a:bodyPr wrap="square" rtlCol="0">
            <a:spAutoFit/>
          </a:bodyPr>
          <a:lstStyle/>
          <a:p>
            <a:pPr marL="342900" lvl="0" indent="-342900" algn="just">
              <a:lnSpc>
                <a:spcPct val="150000"/>
              </a:lnSpc>
              <a:buFont typeface="Symbol" panose="05050102010706020507" pitchFamily="18" charset="2"/>
              <a:buChar char=""/>
            </a:pPr>
            <a:r>
              <a:rPr lang="pl-PL" sz="1600" i="1" dirty="0">
                <a:effectLst/>
                <a:latin typeface="Open Sans" panose="020B0606030504020204" pitchFamily="34" charset="0"/>
                <a:ea typeface="Open Sans" panose="020B0606030504020204" pitchFamily="34" charset="0"/>
                <a:cs typeface="Open Sans" panose="020B0606030504020204" pitchFamily="34" charset="0"/>
              </a:rPr>
              <a:t>To odbiorca końcowy działający indywidualnie lub w grupie, który:</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sz="1600" i="1" dirty="0">
                <a:effectLst/>
                <a:latin typeface="Open Sans" panose="020B0606030504020204" pitchFamily="34" charset="0"/>
                <a:ea typeface="Open Sans" panose="020B0606030504020204" pitchFamily="34" charset="0"/>
                <a:cs typeface="Open Sans" panose="020B0606030504020204" pitchFamily="34" charset="0"/>
              </a:rPr>
              <a:t>zużywa energię elektryczna lub</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sz="1600" i="1" dirty="0">
                <a:effectLst/>
                <a:latin typeface="Open Sans" panose="020B0606030504020204" pitchFamily="34" charset="0"/>
                <a:ea typeface="Open Sans" panose="020B0606030504020204" pitchFamily="34" charset="0"/>
                <a:cs typeface="Open Sans" panose="020B0606030504020204" pitchFamily="34" charset="0"/>
              </a:rPr>
              <a:t>magazynuje energię elektryczną wytworzoną na swoim terenie o określonych granicach lub</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sz="1600" i="1" dirty="0">
                <a:effectLst/>
                <a:latin typeface="Open Sans" panose="020B0606030504020204" pitchFamily="34" charset="0"/>
                <a:ea typeface="Open Sans" panose="020B0606030504020204" pitchFamily="34" charset="0"/>
                <a:cs typeface="Open Sans" panose="020B0606030504020204" pitchFamily="34" charset="0"/>
              </a:rPr>
              <a:t>sprzedaje nadwyżkę wytworzonej we własnym zakresie energii elektrycznej lub</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sz="1600" i="1" dirty="0">
                <a:effectLst/>
                <a:latin typeface="Open Sans" panose="020B0606030504020204" pitchFamily="34" charset="0"/>
                <a:ea typeface="Open Sans" panose="020B0606030504020204" pitchFamily="34" charset="0"/>
                <a:cs typeface="Open Sans" panose="020B0606030504020204" pitchFamily="34" charset="0"/>
              </a:rPr>
              <a:t>realizuje przedsięwzięcia służące poprawie efektywności energetycznej lub </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sz="1600" i="1" dirty="0">
                <a:effectLst/>
                <a:latin typeface="Open Sans" panose="020B0606030504020204" pitchFamily="34" charset="0"/>
                <a:ea typeface="Open Sans" panose="020B0606030504020204" pitchFamily="34" charset="0"/>
                <a:cs typeface="Open Sans" panose="020B0606030504020204" pitchFamily="34" charset="0"/>
              </a:rPr>
              <a:t>świadczy usługi systemowe lub</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lgn="just">
              <a:lnSpc>
                <a:spcPct val="150000"/>
              </a:lnSpc>
              <a:buFont typeface="Courier New" panose="02070309020205020404" pitchFamily="49" charset="0"/>
              <a:buChar char="o"/>
            </a:pPr>
            <a:r>
              <a:rPr lang="pl-PL" sz="1600" i="1" dirty="0">
                <a:effectLst/>
                <a:latin typeface="Open Sans" panose="020B0606030504020204" pitchFamily="34" charset="0"/>
                <a:ea typeface="Open Sans" panose="020B0606030504020204" pitchFamily="34" charset="0"/>
                <a:cs typeface="Open Sans" panose="020B0606030504020204" pitchFamily="34" charset="0"/>
              </a:rPr>
              <a:t>świadczy usługi elastyczności,</a:t>
            </a:r>
            <a:endParaRPr lang="pl-PL" sz="1400" i="1" dirty="0">
              <a:effectLst/>
              <a:latin typeface="Open Sans" panose="020B0606030504020204" pitchFamily="34" charset="0"/>
              <a:ea typeface="Open Sans" panose="020B0606030504020204" pitchFamily="34" charset="0"/>
              <a:cs typeface="Open Sans" panose="020B0606030504020204" pitchFamily="34" charset="0"/>
            </a:endParaRPr>
          </a:p>
          <a:p>
            <a:pPr marL="457200" algn="just">
              <a:lnSpc>
                <a:spcPct val="150000"/>
              </a:lnSpc>
              <a:spcAft>
                <a:spcPts val="800"/>
              </a:spcAft>
            </a:pPr>
            <a:r>
              <a:rPr lang="pl-PL" sz="1600" i="1" dirty="0">
                <a:effectLst/>
                <a:latin typeface="Open Sans" panose="020B0606030504020204" pitchFamily="34" charset="0"/>
                <a:ea typeface="Open Sans" panose="020B0606030504020204" pitchFamily="34" charset="0"/>
                <a:cs typeface="Open Sans" panose="020B0606030504020204" pitchFamily="34" charset="0"/>
              </a:rPr>
              <a:t>pod warunkiem, że nie stanowi to przedmiotu podstawowej działalności gospodarczej tego odbiorcy.</a:t>
            </a:r>
          </a:p>
        </p:txBody>
      </p:sp>
      <p:sp>
        <p:nvSpPr>
          <p:cNvPr id="3" name="pole tekstowe 2">
            <a:extLst>
              <a:ext uri="{FF2B5EF4-FFF2-40B4-BE49-F238E27FC236}">
                <a16:creationId xmlns:a16="http://schemas.microsoft.com/office/drawing/2014/main" id="{3F037593-2632-4898-82A6-A575056B2116}"/>
              </a:ext>
            </a:extLst>
          </p:cNvPr>
          <p:cNvSpPr txBox="1"/>
          <p:nvPr/>
        </p:nvSpPr>
        <p:spPr>
          <a:xfrm>
            <a:off x="526773" y="4856500"/>
            <a:ext cx="9939130" cy="129458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Działa indywidualnie lub za pośrednictwem agregacji.</a:t>
            </a:r>
          </a:p>
          <a:p>
            <a:pPr marL="285750" indent="-285750">
              <a:lnSpc>
                <a:spcPct val="150000"/>
              </a:lnSpc>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Ponosi odpowiedzialność finansową za niezbilansowanie.</a:t>
            </a:r>
          </a:p>
          <a:p>
            <a:pPr marL="285750" indent="-285750">
              <a:lnSpc>
                <a:spcPct val="150000"/>
              </a:lnSpc>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Może powierzyć innemu podmiotowi zarządzanie instalacją.</a:t>
            </a:r>
          </a:p>
        </p:txBody>
      </p:sp>
    </p:spTree>
    <p:extLst>
      <p:ext uri="{BB962C8B-B14F-4D97-AF65-F5344CB8AC3E}">
        <p14:creationId xmlns:p14="http://schemas.microsoft.com/office/powerpoint/2010/main" val="134895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Rządowy projekt ustawy z czerwca 2021 r. </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209833"/>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AGREGACJA</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pole tekstowe 5">
            <a:extLst>
              <a:ext uri="{FF2B5EF4-FFF2-40B4-BE49-F238E27FC236}">
                <a16:creationId xmlns:a16="http://schemas.microsoft.com/office/drawing/2014/main" id="{BFFB8AA2-E077-487A-B8E3-2C82E994B4B8}"/>
              </a:ext>
            </a:extLst>
          </p:cNvPr>
          <p:cNvSpPr txBox="1"/>
          <p:nvPr/>
        </p:nvSpPr>
        <p:spPr>
          <a:xfrm>
            <a:off x="526773" y="1830993"/>
            <a:ext cx="10515599" cy="3007683"/>
          </a:xfrm>
          <a:prstGeom prst="rect">
            <a:avLst/>
          </a:prstGeom>
          <a:noFill/>
        </p:spPr>
        <p:txBody>
          <a:bodyPr wrap="square" rtlCol="0">
            <a:spAutoFit/>
          </a:bodyPr>
          <a:lstStyle/>
          <a:p>
            <a:pPr lvl="1" algn="just">
              <a:lnSpc>
                <a:spcPct val="150000"/>
              </a:lnSpc>
            </a:pPr>
            <a:r>
              <a:rPr lang="pl-PL" sz="1600" i="1" dirty="0">
                <a:latin typeface="Open Sans" panose="020B0606030504020204" pitchFamily="34" charset="0"/>
                <a:ea typeface="Open Sans" panose="020B0606030504020204" pitchFamily="34" charset="0"/>
                <a:cs typeface="Open Sans" panose="020B0606030504020204" pitchFamily="34" charset="0"/>
              </a:rPr>
              <a:t>To działalność polegająca na sumowaniu wielkości mocy oraz energii elektrycznej oferowanej przez odbiorców, wytwórców lub posiadaczy magazynów energii elektrycznej, z uwzględnieniem zdolności technicznych sieci do której są przyłączeni, w celu sprzedaży energii elektrycznej lub obrotu energią, świadczenia usług systemowych lub usług elastyczności na rynkach energii elektrycznej (art. 3 pkt 6d w proponowanym brzmieniu).</a:t>
            </a:r>
          </a:p>
          <a:p>
            <a:pPr lvl="1" algn="just">
              <a:lnSpc>
                <a:spcPct val="150000"/>
              </a:lnSpc>
            </a:pPr>
            <a:endParaRPr lang="pl-PL" sz="1600" i="1" dirty="0">
              <a:latin typeface="Open Sans" panose="020B0606030504020204" pitchFamily="34" charset="0"/>
              <a:ea typeface="Open Sans" panose="020B0606030504020204" pitchFamily="34" charset="0"/>
              <a:cs typeface="Open Sans" panose="020B0606030504020204" pitchFamily="34" charset="0"/>
            </a:endParaRPr>
          </a:p>
          <a:p>
            <a:pPr lvl="1" algn="just">
              <a:lnSpc>
                <a:spcPct val="150000"/>
              </a:lnSpc>
            </a:pPr>
            <a:r>
              <a:rPr lang="pl-PL" sz="1600" b="1" dirty="0">
                <a:latin typeface="Open Sans" panose="020B0606030504020204" pitchFamily="34" charset="0"/>
                <a:ea typeface="Open Sans" panose="020B0606030504020204" pitchFamily="34" charset="0"/>
                <a:cs typeface="Open Sans" panose="020B0606030504020204" pitchFamily="34" charset="0"/>
              </a:rPr>
              <a:t>niezależny agregator </a:t>
            </a:r>
            <a:r>
              <a:rPr lang="pl-PL" sz="1600" dirty="0">
                <a:latin typeface="Open Sans" panose="020B0606030504020204" pitchFamily="34" charset="0"/>
                <a:ea typeface="Open Sans" panose="020B0606030504020204" pitchFamily="34" charset="0"/>
                <a:cs typeface="Open Sans" panose="020B0606030504020204" pitchFamily="34" charset="0"/>
              </a:rPr>
              <a:t>– podmiot zajmujący się agregacją, niepowiązany ze sprzedawcą energii elektrycznej odbiorcy będącego stroną umowy o świadczenie usług agregacji.</a:t>
            </a:r>
          </a:p>
          <a:p>
            <a:pPr marL="342900" lvl="0" indent="-342900" algn="just">
              <a:lnSpc>
                <a:spcPct val="150000"/>
              </a:lnSpc>
              <a:buFont typeface="Symbol" panose="05050102010706020507" pitchFamily="18" charset="2"/>
              <a:buChar char=""/>
            </a:pPr>
            <a:endParaRPr lang="pl-PL" sz="1600" i="1"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05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Obraz 2" descr="Obraz zawierający pomieszczenie&#10;&#10;Opis wygenerowany automatycznie">
            <a:extLst>
              <a:ext uri="{FF2B5EF4-FFF2-40B4-BE49-F238E27FC236}">
                <a16:creationId xmlns:a16="http://schemas.microsoft.com/office/drawing/2014/main" id="{F9EAFDCF-68BA-4CF6-8B46-DFA6C3E71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1" y="4811829"/>
            <a:ext cx="2266122" cy="1573108"/>
          </a:xfrm>
          <a:prstGeom prst="rect">
            <a:avLst/>
          </a:prstGeom>
        </p:spPr>
      </p:pic>
      <p:pic>
        <p:nvPicPr>
          <p:cNvPr id="7" name="Obraz 6" descr="Obraz zawierający tekst&#10;&#10;Opis wygenerowany automatycznie">
            <a:extLst>
              <a:ext uri="{FF2B5EF4-FFF2-40B4-BE49-F238E27FC236}">
                <a16:creationId xmlns:a16="http://schemas.microsoft.com/office/drawing/2014/main" id="{F6017128-1FEF-4766-879E-ECFA99B006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5029051"/>
            <a:ext cx="2607886" cy="1272207"/>
          </a:xfrm>
          <a:prstGeom prst="rect">
            <a:avLst/>
          </a:prstGeom>
        </p:spPr>
      </p:pic>
      <p:sp>
        <p:nvSpPr>
          <p:cNvPr id="8" name="Tytuł 1">
            <a:extLst>
              <a:ext uri="{FF2B5EF4-FFF2-40B4-BE49-F238E27FC236}">
                <a16:creationId xmlns:a16="http://schemas.microsoft.com/office/drawing/2014/main" id="{520528E8-8B86-4B42-907E-7FB84CAAE245}"/>
              </a:ext>
            </a:extLst>
          </p:cNvPr>
          <p:cNvSpPr txBox="1">
            <a:spLocks/>
          </p:cNvSpPr>
          <p:nvPr/>
        </p:nvSpPr>
        <p:spPr>
          <a:xfrm>
            <a:off x="1138891" y="204548"/>
            <a:ext cx="9798259" cy="1823682"/>
          </a:xfrm>
          <a:prstGeom prst="rect">
            <a:avLst/>
          </a:prstGeom>
        </p:spPr>
        <p:txBody>
          <a:bodyPr vert="horz" lIns="91440" tIns="45720" rIns="91440" bIns="45720" rtlCol="0" anchor="b">
            <a:normAutofit fontScale="75000" lnSpcReduction="20000"/>
          </a:bodyPr>
          <a:lst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a:lstStyle>
          <a:p>
            <a:pPr algn="ctr">
              <a:lnSpc>
                <a:spcPct val="160000"/>
              </a:lnSpc>
            </a:pPr>
            <a:r>
              <a:rPr lang="pl-PL" b="1" dirty="0">
                <a:solidFill>
                  <a:schemeClr val="tx2"/>
                </a:solidFill>
              </a:rPr>
              <a:t>Piąte webinarium poświęcone klastrom energii </a:t>
            </a:r>
          </a:p>
          <a:p>
            <a:pPr algn="ctr">
              <a:lnSpc>
                <a:spcPct val="160000"/>
              </a:lnSpc>
            </a:pPr>
            <a:r>
              <a:rPr lang="pl-PL" b="1" dirty="0">
                <a:solidFill>
                  <a:schemeClr val="tx2"/>
                </a:solidFill>
              </a:rPr>
              <a:t>i innym społecznościom energetycznym </a:t>
            </a:r>
          </a:p>
          <a:p>
            <a:pPr algn="ctr">
              <a:lnSpc>
                <a:spcPct val="160000"/>
              </a:lnSpc>
            </a:pPr>
            <a:r>
              <a:rPr lang="pl-PL" b="1" dirty="0">
                <a:solidFill>
                  <a:schemeClr val="tx2"/>
                </a:solidFill>
              </a:rPr>
              <a:t>realizowane przez Krajową Izbę Klastrów Energii</a:t>
            </a:r>
            <a:endParaRPr lang="pl-PL" sz="3300" b="1" dirty="0">
              <a:solidFill>
                <a:schemeClr val="tx2"/>
              </a:solidFill>
            </a:endParaRPr>
          </a:p>
        </p:txBody>
      </p:sp>
      <p:sp>
        <p:nvSpPr>
          <p:cNvPr id="6" name="pole tekstowe 5">
            <a:extLst>
              <a:ext uri="{FF2B5EF4-FFF2-40B4-BE49-F238E27FC236}">
                <a16:creationId xmlns:a16="http://schemas.microsoft.com/office/drawing/2014/main" id="{5D209532-ADDF-4B46-948E-5E897427ED64}"/>
              </a:ext>
            </a:extLst>
          </p:cNvPr>
          <p:cNvSpPr txBox="1"/>
          <p:nvPr/>
        </p:nvSpPr>
        <p:spPr>
          <a:xfrm>
            <a:off x="387627" y="2166729"/>
            <a:ext cx="11300788" cy="2585323"/>
          </a:xfrm>
          <a:prstGeom prst="rect">
            <a:avLst/>
          </a:prstGeom>
          <a:noFill/>
        </p:spPr>
        <p:txBody>
          <a:bodyPr wrap="square" rtlCol="0">
            <a:spAutoFit/>
          </a:bodyPr>
          <a:lstStyle/>
          <a:p>
            <a:pPr algn="just"/>
            <a:r>
              <a:rPr lang="pl-PL" b="0" i="0" dirty="0">
                <a:solidFill>
                  <a:srgbClr val="000000"/>
                </a:solidFill>
                <a:effectLst/>
                <a:latin typeface="Open Sans" panose="020B0606030504020204" pitchFamily="34" charset="0"/>
              </a:rPr>
              <a:t>Analiza planowanych, procedowanych i nowelizowanych aktów prawa krajowego w ramach transpozycji:</a:t>
            </a:r>
            <a:endParaRPr lang="pl-PL" dirty="0">
              <a:solidFill>
                <a:srgbClr val="000000"/>
              </a:solidFill>
              <a:latin typeface="Open Sans" panose="020B0606030504020204" pitchFamily="34" charset="0"/>
            </a:endParaRPr>
          </a:p>
          <a:p>
            <a:pPr marL="285750" indent="-285750" algn="just">
              <a:buFont typeface="Arial" panose="020B0604020202020204" pitchFamily="34" charset="0"/>
              <a:buChar char="•"/>
            </a:pPr>
            <a:r>
              <a:rPr lang="pl-PL" dirty="0">
                <a:solidFill>
                  <a:srgbClr val="000000"/>
                </a:solidFill>
                <a:latin typeface="Open Sans" panose="020B0606030504020204" pitchFamily="34" charset="0"/>
              </a:rPr>
              <a:t>d</a:t>
            </a:r>
            <a:r>
              <a:rPr lang="pl-PL" b="0" i="0" dirty="0">
                <a:solidFill>
                  <a:srgbClr val="000000"/>
                </a:solidFill>
                <a:effectLst/>
                <a:latin typeface="Open Sans" panose="020B0606030504020204" pitchFamily="34" charset="0"/>
              </a:rPr>
              <a:t>yrektywy Parlamentu Europejskiego i Rady (UE) nr 2018/2001 z dnia 11.12.2018 </a:t>
            </a:r>
            <a:r>
              <a:rPr lang="pl-PL" b="1" i="0" dirty="0">
                <a:solidFill>
                  <a:srgbClr val="000000"/>
                </a:solidFill>
                <a:effectLst/>
                <a:latin typeface="Open Sans" panose="020B0606030504020204" pitchFamily="34" charset="0"/>
              </a:rPr>
              <a:t>(tzw. Dyrektywy RED II),</a:t>
            </a:r>
          </a:p>
          <a:p>
            <a:pPr marL="285750" indent="-285750" algn="just">
              <a:buFont typeface="Arial" panose="020B0604020202020204" pitchFamily="34" charset="0"/>
              <a:buChar char="•"/>
            </a:pPr>
            <a:r>
              <a:rPr lang="pl-PL" b="0" i="0" dirty="0">
                <a:solidFill>
                  <a:srgbClr val="000000"/>
                </a:solidFill>
                <a:effectLst/>
                <a:latin typeface="Open Sans" panose="020B0606030504020204" pitchFamily="34" charset="0"/>
              </a:rPr>
              <a:t>dyrektywy Parlamentu Europejskiego i Rady (UE) nr 2019/944 z dnia 05.06.2019</a:t>
            </a:r>
            <a:r>
              <a:rPr lang="pl-PL" b="1" i="0" dirty="0">
                <a:solidFill>
                  <a:srgbClr val="000000"/>
                </a:solidFill>
                <a:effectLst/>
                <a:latin typeface="Open Sans" panose="020B0606030504020204" pitchFamily="34" charset="0"/>
              </a:rPr>
              <a:t> (tzw. Dyrektywy rynkowej).</a:t>
            </a:r>
          </a:p>
          <a:p>
            <a:pPr algn="just"/>
            <a:endParaRPr lang="pl-PL" b="0" i="0" dirty="0">
              <a:solidFill>
                <a:srgbClr val="000000"/>
              </a:solidFill>
              <a:effectLst/>
              <a:latin typeface="Open Sans" panose="020B0606030504020204" pitchFamily="34" charset="0"/>
            </a:endParaRPr>
          </a:p>
          <a:p>
            <a:pPr algn="just"/>
            <a:r>
              <a:rPr lang="pl-PL" dirty="0">
                <a:solidFill>
                  <a:srgbClr val="000000"/>
                </a:solidFill>
                <a:latin typeface="Open Sans" panose="020B0606030504020204" pitchFamily="34" charset="0"/>
              </a:rPr>
              <a:t>Analiza planowanych, procedowanych i nowelizowanych aktów prawa krajowego </a:t>
            </a:r>
            <a:r>
              <a:rPr lang="pl-PL" b="0" i="0" dirty="0">
                <a:solidFill>
                  <a:srgbClr val="000000"/>
                </a:solidFill>
                <a:effectLst/>
                <a:latin typeface="Open Sans" panose="020B0606030504020204" pitchFamily="34" charset="0"/>
              </a:rPr>
              <a:t>uwzględniających pakiet prawny tzw. </a:t>
            </a:r>
            <a:r>
              <a:rPr lang="pl-PL" b="1" i="0" dirty="0">
                <a:solidFill>
                  <a:srgbClr val="000000"/>
                </a:solidFill>
                <a:effectLst/>
                <a:latin typeface="Open Sans" panose="020B0606030504020204" pitchFamily="34" charset="0"/>
              </a:rPr>
              <a:t>„FIT for 55″</a:t>
            </a:r>
            <a:r>
              <a:rPr lang="pl-PL" b="0" i="0" dirty="0">
                <a:solidFill>
                  <a:srgbClr val="000000"/>
                </a:solidFill>
                <a:effectLst/>
                <a:latin typeface="Open Sans" panose="020B0606030504020204" pitchFamily="34" charset="0"/>
              </a:rPr>
              <a:t> (12 dyrektyw) przyjęty przez KE w dniu 14.07.2021.</a:t>
            </a:r>
            <a:endParaRPr lang="pl-PL" b="1" i="0" dirty="0">
              <a:solidFill>
                <a:srgbClr val="000000"/>
              </a:solidFill>
              <a:effectLst/>
              <a:latin typeface="Open Sans" panose="020B0606030504020204" pitchFamily="34" charset="0"/>
            </a:endParaRPr>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0174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Projekt poselski (druk 1382)</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140051"/>
            <a:ext cx="10515600" cy="392352"/>
          </a:xfrm>
          <a:prstGeom prst="rect">
            <a:avLst/>
          </a:prstGeom>
          <a:noFill/>
        </p:spPr>
        <p:txBody>
          <a:bodyPr wrap="square" rtlCol="0">
            <a:spAutoFit/>
          </a:bodyPr>
          <a:lstStyle/>
          <a:p>
            <a:pPr algn="just">
              <a:lnSpc>
                <a:spcPct val="115000"/>
              </a:lnSpc>
              <a:spcAft>
                <a:spcPts val="800"/>
              </a:spcAft>
            </a:pPr>
            <a:r>
              <a:rPr lang="pl-PL" b="1" dirty="0">
                <a:solidFill>
                  <a:srgbClr val="4472C4"/>
                </a:solidFill>
                <a:latin typeface="Palatino Linotype" panose="02040502050505030304" pitchFamily="18" charset="0"/>
                <a:ea typeface="Open Sans" panose="020B0606030504020204" pitchFamily="34" charset="0"/>
                <a:cs typeface="Times New Roman" panose="02020603050405020304" pitchFamily="18" charset="0"/>
              </a:rPr>
              <a:t>Projekt wycofano w dniu 28.10.2021 r. </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pole tekstowe 5">
            <a:extLst>
              <a:ext uri="{FF2B5EF4-FFF2-40B4-BE49-F238E27FC236}">
                <a16:creationId xmlns:a16="http://schemas.microsoft.com/office/drawing/2014/main" id="{BFFB8AA2-E077-487A-B8E3-2C82E994B4B8}"/>
              </a:ext>
            </a:extLst>
          </p:cNvPr>
          <p:cNvSpPr txBox="1"/>
          <p:nvPr/>
        </p:nvSpPr>
        <p:spPr>
          <a:xfrm>
            <a:off x="526773" y="1830993"/>
            <a:ext cx="10515599" cy="3043975"/>
          </a:xfrm>
          <a:prstGeom prst="rect">
            <a:avLst/>
          </a:prstGeom>
          <a:noFill/>
        </p:spPr>
        <p:txBody>
          <a:bodyPr wrap="square" rtlCol="0">
            <a:spAutoFit/>
          </a:bodyPr>
          <a:lstStyle/>
          <a:p>
            <a:pPr algn="just">
              <a:lnSpc>
                <a:spcPct val="150000"/>
              </a:lnSpc>
            </a:pPr>
            <a:r>
              <a:rPr lang="pl-PL" sz="1800" dirty="0">
                <a:effectLst/>
                <a:latin typeface="Open Sans" panose="020B0606030504020204" pitchFamily="34" charset="0"/>
                <a:ea typeface="Open Sans" panose="020B0606030504020204" pitchFamily="34" charset="0"/>
                <a:cs typeface="Open Sans" panose="020B0606030504020204" pitchFamily="34" charset="0"/>
              </a:rPr>
              <a:t>Głównym celem projektu była promocja wykorzystania OZE w formule rozproszonej i obywatelskiej, co miało przyczynić się do osiągnięcia krajowego celu udziału energii z OZE w końcowym zużyciu energii brutto.</a:t>
            </a:r>
          </a:p>
          <a:p>
            <a:pPr lvl="0" algn="just">
              <a:lnSpc>
                <a:spcPct val="150000"/>
              </a:lnSpc>
            </a:pPr>
            <a:endParaRPr lang="pl-PL" sz="1600" i="1" dirty="0">
              <a:effectLst/>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lnSpc>
                <a:spcPct val="150000"/>
              </a:lnSpc>
              <a:buFont typeface="Arial" panose="020B0604020202020204" pitchFamily="34" charset="0"/>
              <a:buChar char="•"/>
            </a:pPr>
            <a:r>
              <a:rPr lang="pl-PL" sz="2000" i="1" dirty="0">
                <a:latin typeface="Open Sans" panose="020B0606030504020204" pitchFamily="34" charset="0"/>
                <a:ea typeface="Open Sans" panose="020B0606030504020204" pitchFamily="34" charset="0"/>
                <a:cs typeface="Open Sans" panose="020B0606030504020204" pitchFamily="34" charset="0"/>
              </a:rPr>
              <a:t>Prosument wirtualny</a:t>
            </a:r>
          </a:p>
          <a:p>
            <a:pPr marL="285750" lvl="0" indent="-285750" algn="just">
              <a:lnSpc>
                <a:spcPct val="150000"/>
              </a:lnSpc>
              <a:buFont typeface="Arial" panose="020B0604020202020204" pitchFamily="34" charset="0"/>
              <a:buChar char="•"/>
            </a:pPr>
            <a:r>
              <a:rPr lang="pl-PL" sz="2000" i="1" dirty="0">
                <a:effectLst/>
                <a:latin typeface="Open Sans" panose="020B0606030504020204" pitchFamily="34" charset="0"/>
                <a:ea typeface="Open Sans" panose="020B0606030504020204" pitchFamily="34" charset="0"/>
                <a:cs typeface="Open Sans" panose="020B0606030504020204" pitchFamily="34" charset="0"/>
              </a:rPr>
              <a:t>Prosument zbiorowy</a:t>
            </a:r>
          </a:p>
          <a:p>
            <a:pPr marL="285750" lvl="0" indent="-285750" algn="just">
              <a:lnSpc>
                <a:spcPct val="150000"/>
              </a:lnSpc>
              <a:buFont typeface="Arial" panose="020B0604020202020204" pitchFamily="34" charset="0"/>
              <a:buChar char="•"/>
            </a:pPr>
            <a:r>
              <a:rPr lang="pl-PL" sz="2000" i="1" dirty="0">
                <a:latin typeface="Open Sans" panose="020B0606030504020204" pitchFamily="34" charset="0"/>
                <a:ea typeface="Open Sans" panose="020B0606030504020204" pitchFamily="34" charset="0"/>
                <a:cs typeface="Open Sans" panose="020B0606030504020204" pitchFamily="34" charset="0"/>
              </a:rPr>
              <a:t>Reprezentant prosumentów</a:t>
            </a:r>
            <a:endParaRPr lang="pl-PL" sz="2000" i="1"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6167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Założenia projektu dot. klastrów</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140051"/>
            <a:ext cx="10515600" cy="813749"/>
          </a:xfrm>
          <a:prstGeom prst="rect">
            <a:avLst/>
          </a:prstGeom>
          <a:noFill/>
        </p:spPr>
        <p:txBody>
          <a:bodyPr wrap="square" rtlCol="0">
            <a:spAutoFit/>
          </a:bodyPr>
          <a:lstStyle/>
          <a:p>
            <a:pPr algn="just">
              <a:lnSpc>
                <a:spcPct val="115000"/>
              </a:lnSpc>
              <a:spcAft>
                <a:spcPts val="800"/>
              </a:spcAft>
            </a:pPr>
            <a:r>
              <a:rPr lang="pl-PL" sz="1800" dirty="0">
                <a:effectLst/>
                <a:latin typeface="Palatino Linotype" panose="02040502050505030304" pitchFamily="18" charset="0"/>
                <a:ea typeface="Times New Roman" panose="02020603050405020304" pitchFamily="18" charset="0"/>
                <a:cs typeface="Times New Roman" panose="02020603050405020304" pitchFamily="18" charset="0"/>
              </a:rPr>
              <a:t>Projekt ustawy o zmianie ustawy o OZE oraz niektórych innych ustaw.</a:t>
            </a:r>
          </a:p>
          <a:p>
            <a:pPr algn="just">
              <a:lnSpc>
                <a:spcPct val="115000"/>
              </a:lnSpc>
              <a:spcAft>
                <a:spcPts val="800"/>
              </a:spcAft>
            </a:pPr>
            <a:r>
              <a:rPr lang="pl-PL" b="1" dirty="0">
                <a:solidFill>
                  <a:schemeClr val="accent3"/>
                </a:solidFill>
                <a:latin typeface="Palatino Linotype" panose="02040502050505030304" pitchFamily="18" charset="0"/>
                <a:ea typeface="Times New Roman" panose="02020603050405020304" pitchFamily="18" charset="0"/>
                <a:cs typeface="Times New Roman" panose="02020603050405020304" pitchFamily="18" charset="0"/>
              </a:rPr>
              <a:t>P</a:t>
            </a:r>
            <a:r>
              <a:rPr lang="pl-PL" sz="1800" b="1" dirty="0">
                <a:solidFill>
                  <a:schemeClr val="accent3"/>
                </a:solidFill>
                <a:effectLst/>
                <a:latin typeface="Palatino Linotype" panose="02040502050505030304" pitchFamily="18" charset="0"/>
                <a:ea typeface="Times New Roman" panose="02020603050405020304" pitchFamily="18" charset="0"/>
                <a:cs typeface="Times New Roman" panose="02020603050405020304" pitchFamily="18" charset="0"/>
              </a:rPr>
              <a:t>lanowany termin przyjęcia projektu przez Radę Ministrów: II kwartał 2022 r. </a:t>
            </a:r>
            <a:endParaRPr lang="pl-PL" sz="1800" b="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pole tekstowe 5">
            <a:extLst>
              <a:ext uri="{FF2B5EF4-FFF2-40B4-BE49-F238E27FC236}">
                <a16:creationId xmlns:a16="http://schemas.microsoft.com/office/drawing/2014/main" id="{BFFB8AA2-E077-487A-B8E3-2C82E994B4B8}"/>
              </a:ext>
            </a:extLst>
          </p:cNvPr>
          <p:cNvSpPr txBox="1"/>
          <p:nvPr/>
        </p:nvSpPr>
        <p:spPr>
          <a:xfrm>
            <a:off x="387639" y="2280102"/>
            <a:ext cx="10515599" cy="3895490"/>
          </a:xfrm>
          <a:prstGeom prst="rect">
            <a:avLst/>
          </a:prstGeom>
          <a:noFill/>
        </p:spPr>
        <p:txBody>
          <a:bodyPr wrap="square" rtlCol="0">
            <a:spAutoFit/>
          </a:bodyPr>
          <a:lstStyle/>
          <a:p>
            <a:pPr algn="just">
              <a:lnSpc>
                <a:spcPct val="115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Regulacje, które znajdą się w nowelizacji, będą dotyczyły:</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Klastrów energii</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Hybrydowych instalacji OZE</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Morskiej energetyki wiatrowej,</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Wsparcia dla instalacji OZE, którym upływa 15-letni okres wsparcia,</a:t>
            </a:r>
          </a:p>
          <a:p>
            <a:pPr marL="342900" lvl="0" indent="-342900" algn="just">
              <a:lnSpc>
                <a:spcPct val="115000"/>
              </a:lnSpc>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Modernizacji instalacji OZE,</a:t>
            </a:r>
          </a:p>
          <a:p>
            <a:pPr marL="342900" lvl="0" indent="-342900" algn="just">
              <a:lnSpc>
                <a:spcPct val="115000"/>
              </a:lnSpc>
              <a:buFont typeface="Symbol" panose="05050102010706020507" pitchFamily="18" charset="2"/>
              <a:buChar char=""/>
            </a:pPr>
            <a:r>
              <a:rPr lang="pl-PL" sz="1800" dirty="0" err="1">
                <a:effectLst/>
                <a:latin typeface="Open Sans" panose="020B0606030504020204" pitchFamily="34" charset="0"/>
                <a:ea typeface="Open Sans" panose="020B0606030504020204" pitchFamily="34" charset="0"/>
                <a:cs typeface="Open Sans" panose="020B0606030504020204" pitchFamily="34" charset="0"/>
              </a:rPr>
              <a:t>Biometanu</a:t>
            </a:r>
            <a:r>
              <a:rPr lang="pl-PL" sz="1800" dirty="0">
                <a:effectLst/>
                <a:latin typeface="Open Sans" panose="020B0606030504020204" pitchFamily="34" charset="0"/>
                <a:ea typeface="Open Sans" panose="020B0606030504020204" pitchFamily="34" charset="0"/>
                <a:cs typeface="Open Sans" panose="020B0606030504020204" pitchFamily="34" charset="0"/>
              </a:rPr>
              <a:t>,</a:t>
            </a:r>
          </a:p>
          <a:p>
            <a:pPr marL="342900" lvl="0" indent="-342900" algn="just">
              <a:lnSpc>
                <a:spcPct val="115000"/>
              </a:lnSpc>
              <a:spcAft>
                <a:spcPts val="800"/>
              </a:spcAft>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Transpozycji dyrektywy RED II w obszarach takich jak m.in. Krajowy Punkt Kontaktowy OZE, partnerski handel energią tzw. </a:t>
            </a:r>
            <a:r>
              <a:rPr lang="pl-PL" sz="1800" dirty="0" err="1">
                <a:effectLst/>
                <a:latin typeface="Open Sans" panose="020B0606030504020204" pitchFamily="34" charset="0"/>
                <a:ea typeface="Open Sans" panose="020B0606030504020204" pitchFamily="34" charset="0"/>
                <a:cs typeface="Open Sans" panose="020B0606030504020204" pitchFamily="34" charset="0"/>
              </a:rPr>
              <a:t>peer</a:t>
            </a:r>
            <a:r>
              <a:rPr lang="pl-PL" sz="1800" dirty="0">
                <a:effectLst/>
                <a:latin typeface="Open Sans" panose="020B0606030504020204" pitchFamily="34" charset="0"/>
                <a:ea typeface="Open Sans" panose="020B0606030504020204" pitchFamily="34" charset="0"/>
                <a:cs typeface="Open Sans" panose="020B0606030504020204" pitchFamily="34" charset="0"/>
              </a:rPr>
              <a:t>-to-</a:t>
            </a:r>
            <a:r>
              <a:rPr lang="pl-PL" sz="1800" dirty="0" err="1">
                <a:effectLst/>
                <a:latin typeface="Open Sans" panose="020B0606030504020204" pitchFamily="34" charset="0"/>
                <a:ea typeface="Open Sans" panose="020B0606030504020204" pitchFamily="34" charset="0"/>
                <a:cs typeface="Open Sans" panose="020B0606030504020204" pitchFamily="34" charset="0"/>
              </a:rPr>
              <a:t>peer</a:t>
            </a:r>
            <a:r>
              <a:rPr lang="pl-PL" sz="1800" dirty="0">
                <a:effectLst/>
                <a:latin typeface="Open Sans" panose="020B0606030504020204" pitchFamily="34" charset="0"/>
                <a:ea typeface="Open Sans" panose="020B0606030504020204" pitchFamily="34" charset="0"/>
                <a:cs typeface="Open Sans" panose="020B0606030504020204" pitchFamily="34" charset="0"/>
              </a:rPr>
              <a:t>, gwarancje pochodzenia, ciepłownictwo i chłodnictwo. </a:t>
            </a:r>
          </a:p>
          <a:p>
            <a:pPr algn="just">
              <a:lnSpc>
                <a:spcPct val="150000"/>
              </a:lnSpc>
            </a:pPr>
            <a:endParaRPr lang="pl-PL" sz="2000" i="1"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88314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87638" y="71200"/>
            <a:ext cx="9509760" cy="1068851"/>
          </a:xfrm>
        </p:spPr>
        <p:txBody>
          <a:bodyPr/>
          <a:lstStyle/>
          <a:p>
            <a:r>
              <a:rPr lang="pl-PL" b="1" dirty="0"/>
              <a:t>Założenia projektu dot. klastrów</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387638" y="1418347"/>
            <a:ext cx="11416724" cy="4678910"/>
          </a:xfrm>
          <a:prstGeom prst="rect">
            <a:avLst/>
          </a:prstGeom>
          <a:noFill/>
        </p:spPr>
        <p:txBody>
          <a:bodyPr wrap="square" rtlCol="0">
            <a:spAutoFit/>
          </a:bodyPr>
          <a:lstStyle/>
          <a:p>
            <a:pPr marL="285750" indent="-285750" algn="just">
              <a:lnSpc>
                <a:spcPct val="115000"/>
              </a:lnSpc>
              <a:spcAft>
                <a:spcPts val="800"/>
              </a:spcAft>
              <a:buFont typeface="Arial" panose="020B0604020202020204" pitchFamily="34" charset="0"/>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Doprecyzowanie </a:t>
            </a:r>
            <a:r>
              <a:rPr lang="pl-PL" sz="1600" b="1" dirty="0">
                <a:effectLst/>
                <a:latin typeface="Open Sans" panose="020B0606030504020204" pitchFamily="34" charset="0"/>
                <a:ea typeface="Open Sans" panose="020B0606030504020204" pitchFamily="34" charset="0"/>
                <a:cs typeface="Open Sans" panose="020B0606030504020204" pitchFamily="34" charset="0"/>
              </a:rPr>
              <a:t>definicji</a:t>
            </a:r>
            <a:r>
              <a:rPr lang="pl-PL" sz="1600" dirty="0">
                <a:effectLst/>
                <a:latin typeface="Open Sans" panose="020B0606030504020204" pitchFamily="34" charset="0"/>
                <a:ea typeface="Open Sans" panose="020B0606030504020204" pitchFamily="34" charset="0"/>
                <a:cs typeface="Open Sans" panose="020B0606030504020204" pitchFamily="34" charset="0"/>
              </a:rPr>
              <a:t> klastra energii,</a:t>
            </a:r>
          </a:p>
          <a:p>
            <a:pPr marL="285750" indent="-285750" algn="just">
              <a:lnSpc>
                <a:spcPct val="115000"/>
              </a:lnSpc>
              <a:spcAft>
                <a:spcPts val="800"/>
              </a:spcAft>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Dookreślenie </a:t>
            </a:r>
            <a:r>
              <a:rPr lang="pl-PL" sz="1600" b="1" dirty="0">
                <a:latin typeface="Open Sans" panose="020B0606030504020204" pitchFamily="34" charset="0"/>
                <a:ea typeface="Open Sans" panose="020B0606030504020204" pitchFamily="34" charset="0"/>
                <a:cs typeface="Open Sans" panose="020B0606030504020204" pitchFamily="34" charset="0"/>
              </a:rPr>
              <a:t>przedmiotowego i podmiotowego zakresu działania </a:t>
            </a:r>
            <a:r>
              <a:rPr lang="pl-PL" sz="1600" dirty="0">
                <a:latin typeface="Open Sans" panose="020B0606030504020204" pitchFamily="34" charset="0"/>
                <a:ea typeface="Open Sans" panose="020B0606030504020204" pitchFamily="34" charset="0"/>
                <a:cs typeface="Open Sans" panose="020B0606030504020204" pitchFamily="34" charset="0"/>
              </a:rPr>
              <a:t>klastra,</a:t>
            </a:r>
          </a:p>
          <a:p>
            <a:pPr marL="285750" indent="-285750" algn="just">
              <a:lnSpc>
                <a:spcPct val="115000"/>
              </a:lnSpc>
              <a:spcAft>
                <a:spcPts val="800"/>
              </a:spcAft>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Określenie </a:t>
            </a:r>
            <a:r>
              <a:rPr lang="pl-PL" sz="1600" b="1" dirty="0">
                <a:latin typeface="Open Sans" panose="020B0606030504020204" pitchFamily="34" charset="0"/>
                <a:ea typeface="Open Sans" panose="020B0606030504020204" pitchFamily="34" charset="0"/>
                <a:cs typeface="Open Sans" panose="020B0606030504020204" pitchFamily="34" charset="0"/>
              </a:rPr>
              <a:t>zasad zawierania porozumienia klastrowego</a:t>
            </a:r>
            <a:r>
              <a:rPr lang="pl-PL" sz="1600" dirty="0">
                <a:latin typeface="Open Sans" panose="020B0606030504020204" pitchFamily="34" charset="0"/>
                <a:ea typeface="Open Sans" panose="020B0606030504020204" pitchFamily="34" charset="0"/>
                <a:cs typeface="Open Sans" panose="020B0606030504020204" pitchFamily="34" charset="0"/>
              </a:rPr>
              <a:t>,</a:t>
            </a:r>
          </a:p>
          <a:p>
            <a:pPr marL="285750" indent="-285750" algn="just">
              <a:lnSpc>
                <a:spcPct val="115000"/>
              </a:lnSpc>
              <a:spcAft>
                <a:spcPts val="800"/>
              </a:spcAft>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Wprowadzenie regulacji dot. </a:t>
            </a:r>
            <a:r>
              <a:rPr lang="pl-PL" sz="1600" b="1" dirty="0">
                <a:latin typeface="Open Sans" panose="020B0606030504020204" pitchFamily="34" charset="0"/>
                <a:ea typeface="Open Sans" panose="020B0606030504020204" pitchFamily="34" charset="0"/>
                <a:cs typeface="Open Sans" panose="020B0606030504020204" pitchFamily="34" charset="0"/>
              </a:rPr>
              <a:t>rejestracji </a:t>
            </a:r>
            <a:r>
              <a:rPr lang="pl-PL" sz="1600" dirty="0">
                <a:latin typeface="Open Sans" panose="020B0606030504020204" pitchFamily="34" charset="0"/>
                <a:ea typeface="Open Sans" panose="020B0606030504020204" pitchFamily="34" charset="0"/>
                <a:cs typeface="Open Sans" panose="020B0606030504020204" pitchFamily="34" charset="0"/>
              </a:rPr>
              <a:t>klastrów i zasad funkcjonowania takiego rejestru,</a:t>
            </a:r>
          </a:p>
          <a:p>
            <a:pPr marL="285750" indent="-285750" algn="just">
              <a:lnSpc>
                <a:spcPct val="115000"/>
              </a:lnSpc>
              <a:spcAft>
                <a:spcPts val="800"/>
              </a:spcAft>
              <a:buFont typeface="Arial" panose="020B0604020202020204" pitchFamily="34" charset="0"/>
              <a:buChar char="•"/>
            </a:pPr>
            <a:r>
              <a:rPr lang="pl-PL" sz="1600" b="1" dirty="0">
                <a:latin typeface="Open Sans" panose="020B0606030504020204" pitchFamily="34" charset="0"/>
                <a:ea typeface="Open Sans" panose="020B0606030504020204" pitchFamily="34" charset="0"/>
                <a:cs typeface="Open Sans" panose="020B0606030504020204" pitchFamily="34" charset="0"/>
              </a:rPr>
              <a:t>System wsparcia</a:t>
            </a:r>
            <a:r>
              <a:rPr lang="pl-PL" sz="1600" dirty="0">
                <a:latin typeface="Open Sans" panose="020B0606030504020204" pitchFamily="34" charset="0"/>
                <a:ea typeface="Open Sans" panose="020B0606030504020204" pitchFamily="34" charset="0"/>
                <a:cs typeface="Open Sans" panose="020B0606030504020204" pitchFamily="34" charset="0"/>
              </a:rPr>
              <a:t>, który promowałby wykorzystanie OZE w ramach </a:t>
            </a:r>
            <a:r>
              <a:rPr lang="pl-PL" sz="1600" dirty="0" err="1">
                <a:latin typeface="Open Sans" panose="020B0606030504020204" pitchFamily="34" charset="0"/>
                <a:ea typeface="Open Sans" panose="020B0606030504020204" pitchFamily="34" charset="0"/>
                <a:cs typeface="Open Sans" panose="020B0606030504020204" pitchFamily="34" charset="0"/>
              </a:rPr>
              <a:t>autokonsumpcji</a:t>
            </a:r>
            <a:r>
              <a:rPr lang="pl-PL" sz="1600" dirty="0">
                <a:latin typeface="Open Sans" panose="020B0606030504020204" pitchFamily="34" charset="0"/>
                <a:ea typeface="Open Sans" panose="020B0606030504020204" pitchFamily="34" charset="0"/>
                <a:cs typeface="Open Sans" panose="020B0606030504020204" pitchFamily="34" charset="0"/>
              </a:rPr>
              <a:t> członków klastra,</a:t>
            </a:r>
          </a:p>
          <a:p>
            <a:pPr marL="285750" indent="-285750" algn="just">
              <a:lnSpc>
                <a:spcPct val="115000"/>
              </a:lnSpc>
              <a:spcAft>
                <a:spcPts val="800"/>
              </a:spcAft>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O</a:t>
            </a:r>
            <a:r>
              <a:rPr lang="pl-PL" sz="1600" dirty="0">
                <a:effectLst/>
                <a:latin typeface="Open Sans" panose="020B0606030504020204" pitchFamily="34" charset="0"/>
                <a:ea typeface="Open Sans" panose="020B0606030504020204" pitchFamily="34" charset="0"/>
                <a:cs typeface="Open Sans" panose="020B0606030504020204" pitchFamily="34" charset="0"/>
              </a:rPr>
              <a:t>kreślenie </a:t>
            </a:r>
            <a:r>
              <a:rPr lang="pl-PL" sz="1600" b="1" dirty="0">
                <a:effectLst/>
                <a:latin typeface="Open Sans" panose="020B0606030504020204" pitchFamily="34" charset="0"/>
                <a:ea typeface="Open Sans" panose="020B0606030504020204" pitchFamily="34" charset="0"/>
                <a:cs typeface="Open Sans" panose="020B0606030504020204" pitchFamily="34" charset="0"/>
              </a:rPr>
              <a:t>zasad współpracy klastrów z OSD</a:t>
            </a:r>
            <a:r>
              <a:rPr lang="pl-PL" sz="1600" dirty="0">
                <a:effectLst/>
                <a:latin typeface="Open Sans" panose="020B0606030504020204" pitchFamily="34" charset="0"/>
                <a:ea typeface="Open Sans" panose="020B0606030504020204" pitchFamily="34" charset="0"/>
                <a:cs typeface="Open Sans" panose="020B0606030504020204" pitchFamily="34" charset="0"/>
              </a:rPr>
              <a:t>,</a:t>
            </a:r>
          </a:p>
          <a:p>
            <a:pPr marL="285750" indent="-285750" algn="just">
              <a:lnSpc>
                <a:spcPct val="115000"/>
              </a:lnSpc>
              <a:spcAft>
                <a:spcPts val="800"/>
              </a:spcAft>
              <a:buFont typeface="Arial" panose="020B0604020202020204" pitchFamily="34" charset="0"/>
              <a:buChar char="•"/>
            </a:pPr>
            <a:r>
              <a:rPr lang="pl-PL" sz="1600" dirty="0">
                <a:latin typeface="Open Sans" panose="020B0606030504020204" pitchFamily="34" charset="0"/>
                <a:ea typeface="Open Sans" panose="020B0606030504020204" pitchFamily="34" charset="0"/>
                <a:cs typeface="Open Sans" panose="020B0606030504020204" pitchFamily="34" charset="0"/>
              </a:rPr>
              <a:t>O</a:t>
            </a:r>
            <a:r>
              <a:rPr lang="pl-PL" sz="1600" dirty="0">
                <a:effectLst/>
                <a:latin typeface="Open Sans" panose="020B0606030504020204" pitchFamily="34" charset="0"/>
                <a:ea typeface="Open Sans" panose="020B0606030504020204" pitchFamily="34" charset="0"/>
                <a:cs typeface="Open Sans" panose="020B0606030504020204" pitchFamily="34" charset="0"/>
              </a:rPr>
              <a:t>kreślenie wymagań w zakresie stopnia pokrycia łącznych potrzeb własnych członków klastra w zakresie energii elektrycznej, łącznej mocy zainstalowanej elektrycznej w ciągu roku,</a:t>
            </a:r>
            <a:endParaRPr lang="pl-PL"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lnSpc>
                <a:spcPct val="115000"/>
              </a:lnSpc>
              <a:spcAft>
                <a:spcPts val="800"/>
              </a:spcAft>
              <a:buFont typeface="Arial" panose="020B0604020202020204" pitchFamily="34" charset="0"/>
              <a:buChar char="•"/>
            </a:pPr>
            <a:r>
              <a:rPr lang="pl-PL" sz="1600" dirty="0">
                <a:effectLst/>
                <a:latin typeface="Open Sans" panose="020B0606030504020204" pitchFamily="34" charset="0"/>
                <a:ea typeface="Open Sans" panose="020B0606030504020204" pitchFamily="34" charset="0"/>
                <a:cs typeface="Open Sans" panose="020B0606030504020204" pitchFamily="34" charset="0"/>
              </a:rPr>
              <a:t>Wprowadzenie wymogu, aby </a:t>
            </a:r>
            <a:r>
              <a:rPr lang="pl-PL" sz="1600" b="1" dirty="0">
                <a:effectLst/>
                <a:latin typeface="Open Sans" panose="020B0606030504020204" pitchFamily="34" charset="0"/>
                <a:ea typeface="Open Sans" panose="020B0606030504020204" pitchFamily="34" charset="0"/>
                <a:cs typeface="Open Sans" panose="020B0606030504020204" pitchFamily="34" charset="0"/>
              </a:rPr>
              <a:t>co najmniej 30% (a od 01.01.2026 r. co najmniej 50%) energii wytwarzanej w zarejestrowanym klastrze pochodziło z OZE</a:t>
            </a:r>
            <a:r>
              <a:rPr lang="pl-PL" sz="1600" dirty="0">
                <a:effectLst/>
                <a:latin typeface="Open Sans" panose="020B0606030504020204" pitchFamily="34" charset="0"/>
                <a:ea typeface="Open Sans" panose="020B0606030504020204" pitchFamily="34" charset="0"/>
                <a:cs typeface="Open Sans" panose="020B0606030504020204" pitchFamily="34" charset="0"/>
              </a:rPr>
              <a:t>. Dopiero po spełnieniu tego wymogu klaster będzie mógł skorzystać z „preferencyjnych rozwiązań przewidzianych w projekcie”. </a:t>
            </a:r>
          </a:p>
          <a:p>
            <a:pPr marL="285750" indent="-285750" algn="just">
              <a:lnSpc>
                <a:spcPct val="115000"/>
              </a:lnSpc>
              <a:spcAft>
                <a:spcPts val="800"/>
              </a:spcAft>
              <a:buFont typeface="Arial" panose="020B0604020202020204" pitchFamily="34" charset="0"/>
              <a:buChar char="•"/>
            </a:pPr>
            <a:endParaRPr lang="pl-PL" sz="16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15000"/>
              </a:lnSpc>
              <a:spcAft>
                <a:spcPts val="800"/>
              </a:spcAft>
            </a:pPr>
            <a:endParaRPr lang="pl-PL"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8971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18376" y="147638"/>
            <a:ext cx="3200400" cy="1990725"/>
          </a:xfrm>
        </p:spPr>
        <p:txBody>
          <a:bodyPr/>
          <a:lstStyle/>
          <a:p>
            <a:r>
              <a:rPr lang="pl-PL" dirty="0"/>
              <a:t>Zapraszamy do współpracy !</a:t>
            </a:r>
            <a:br>
              <a:rPr lang="pl-PL" dirty="0"/>
            </a:br>
            <a:endParaRPr lang="pl-PL" dirty="0"/>
          </a:p>
        </p:txBody>
      </p:sp>
      <p:sp>
        <p:nvSpPr>
          <p:cNvPr id="4" name="Symbol zastępczy tekstu 3"/>
          <p:cNvSpPr>
            <a:spLocks noGrp="1"/>
          </p:cNvSpPr>
          <p:nvPr>
            <p:ph type="body" sz="half" idx="2"/>
          </p:nvPr>
        </p:nvSpPr>
        <p:spPr>
          <a:xfrm>
            <a:off x="808221" y="2138363"/>
            <a:ext cx="3200400" cy="1913301"/>
          </a:xfrm>
        </p:spPr>
        <p:txBody>
          <a:bodyPr>
            <a:normAutofit fontScale="85000" lnSpcReduction="10000"/>
          </a:bodyPr>
          <a:lstStyle/>
          <a:p>
            <a:r>
              <a:rPr lang="pl-PL" sz="1700" b="1" dirty="0"/>
              <a:t>Tomasz Drzał, Dyrektor Zarządzający </a:t>
            </a:r>
            <a:br>
              <a:rPr lang="pl-PL" sz="1700" b="1" dirty="0"/>
            </a:br>
            <a:r>
              <a:rPr lang="pl-PL" sz="1700" b="1" dirty="0"/>
              <a:t>Krajowej Izby Klastrów Energii</a:t>
            </a:r>
            <a:br>
              <a:rPr lang="pl-PL" sz="1700" b="1" dirty="0"/>
            </a:br>
            <a:br>
              <a:rPr lang="pl-PL" sz="1700" dirty="0"/>
            </a:br>
            <a:r>
              <a:rPr lang="pl-PL" sz="1700" dirty="0"/>
              <a:t>ul. Franciszka Klimczaka 1</a:t>
            </a:r>
            <a:br>
              <a:rPr lang="pl-PL" sz="1700" dirty="0"/>
            </a:br>
            <a:r>
              <a:rPr lang="pl-PL" sz="1700" dirty="0"/>
              <a:t>02-797 Warszawa</a:t>
            </a:r>
          </a:p>
          <a:p>
            <a:r>
              <a:rPr lang="pl-PL" sz="1700" dirty="0">
                <a:hlinkClick r:id="rId2"/>
              </a:rPr>
              <a:t>www.kike.org.pl</a:t>
            </a:r>
            <a:br>
              <a:rPr lang="pl-PL" sz="1700" dirty="0">
                <a:hlinkClick r:id="rId2"/>
              </a:rPr>
            </a:br>
            <a:r>
              <a:rPr lang="pl-PL" sz="1700" dirty="0">
                <a:hlinkClick r:id="rId2"/>
              </a:rPr>
              <a:t>kontakt@kike.org.pl</a:t>
            </a:r>
            <a:endParaRPr lang="pl-PL" sz="1700" dirty="0"/>
          </a:p>
          <a:p>
            <a:r>
              <a:rPr lang="pl-PL" sz="1700" dirty="0"/>
              <a:t>Kom. 508-128-601 </a:t>
            </a:r>
          </a:p>
          <a:p>
            <a:endParaRPr lang="pl-PL" sz="1700" dirty="0"/>
          </a:p>
        </p:txBody>
      </p:sp>
      <p:pic>
        <p:nvPicPr>
          <p:cNvPr id="7" name="Symbol zastępczy zawartości 6">
            <a:extLst>
              <a:ext uri="{FF2B5EF4-FFF2-40B4-BE49-F238E27FC236}">
                <a16:creationId xmlns:a16="http://schemas.microsoft.com/office/drawing/2014/main" id="{BB267CCA-83BF-4E29-B3C5-86005221AEC6}"/>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833652" y="577765"/>
            <a:ext cx="5550127" cy="3121195"/>
          </a:xfrm>
        </p:spPr>
      </p:pic>
      <p:pic>
        <p:nvPicPr>
          <p:cNvPr id="5" name="Obraz 4" descr="Obraz zawierający tekst&#10;&#10;Opis wygenerowany automatycznie">
            <a:extLst>
              <a:ext uri="{FF2B5EF4-FFF2-40B4-BE49-F238E27FC236}">
                <a16:creationId xmlns:a16="http://schemas.microsoft.com/office/drawing/2014/main" id="{8C4B1D6E-DA3C-4F55-BF74-2AD92D0D03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2658" y="3429000"/>
            <a:ext cx="4797287" cy="2340264"/>
          </a:xfrm>
          <a:prstGeom prst="rect">
            <a:avLst/>
          </a:prstGeom>
        </p:spPr>
      </p:pic>
      <p:sp>
        <p:nvSpPr>
          <p:cNvPr id="6" name="Symbol zastępczy tekstu 3">
            <a:extLst>
              <a:ext uri="{FF2B5EF4-FFF2-40B4-BE49-F238E27FC236}">
                <a16:creationId xmlns:a16="http://schemas.microsoft.com/office/drawing/2014/main" id="{52598075-C61E-407A-9186-BC62B427BA41}"/>
              </a:ext>
            </a:extLst>
          </p:cNvPr>
          <p:cNvSpPr txBox="1">
            <a:spLocks/>
          </p:cNvSpPr>
          <p:nvPr/>
        </p:nvSpPr>
        <p:spPr>
          <a:xfrm>
            <a:off x="785114" y="4160994"/>
            <a:ext cx="3452513" cy="1913301"/>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200"/>
              </a:spcBef>
              <a:buClr>
                <a:schemeClr val="tx2"/>
              </a:buClr>
              <a:buSzPct val="80000"/>
              <a:buFont typeface="Wingdings" pitchFamily="2" charset="2"/>
              <a:buNone/>
              <a:defRPr sz="1600" kern="1200">
                <a:solidFill>
                  <a:schemeClr val="bg1"/>
                </a:solidFill>
                <a:latin typeface="+mn-lt"/>
                <a:ea typeface="+mn-ea"/>
                <a:cs typeface="+mn-cs"/>
              </a:defRPr>
            </a:lvl1pPr>
            <a:lvl2pPr marL="457200" indent="0" algn="l" defTabSz="914400" rtl="0" eaLnBrk="1" latinLnBrk="0" hangingPunct="1">
              <a:lnSpc>
                <a:spcPct val="90000"/>
              </a:lnSpc>
              <a:spcBef>
                <a:spcPts val="1000"/>
              </a:spcBef>
              <a:buClr>
                <a:schemeClr val="tx2"/>
              </a:buClr>
              <a:buSzPct val="80000"/>
              <a:buFont typeface="Wingdings" pitchFamily="2" charset="2"/>
              <a:buNone/>
              <a:defRPr sz="1200" kern="1200">
                <a:solidFill>
                  <a:schemeClr val="tx2"/>
                </a:solidFill>
                <a:latin typeface="+mn-lt"/>
                <a:ea typeface="+mn-ea"/>
                <a:cs typeface="+mn-cs"/>
              </a:defRPr>
            </a:lvl2pPr>
            <a:lvl3pPr marL="914400" indent="0" algn="l" defTabSz="914400" rtl="0" eaLnBrk="1" latinLnBrk="0" hangingPunct="1">
              <a:lnSpc>
                <a:spcPct val="90000"/>
              </a:lnSpc>
              <a:spcBef>
                <a:spcPts val="800"/>
              </a:spcBef>
              <a:buClr>
                <a:schemeClr val="tx2"/>
              </a:buClr>
              <a:buSzPct val="80000"/>
              <a:buFont typeface="Wingdings" pitchFamily="2" charset="2"/>
              <a:buNone/>
              <a:defRPr sz="1000" kern="1200">
                <a:solidFill>
                  <a:schemeClr val="tx2"/>
                </a:solidFill>
                <a:latin typeface="+mn-lt"/>
                <a:ea typeface="+mn-ea"/>
                <a:cs typeface="+mn-cs"/>
              </a:defRPr>
            </a:lvl3pPr>
            <a:lvl4pPr marL="1371600" indent="0" algn="l" defTabSz="914400" rtl="0" eaLnBrk="1" latinLnBrk="0" hangingPunct="1">
              <a:lnSpc>
                <a:spcPct val="90000"/>
              </a:lnSpc>
              <a:spcBef>
                <a:spcPts val="800"/>
              </a:spcBef>
              <a:buClr>
                <a:schemeClr val="tx2"/>
              </a:buClr>
              <a:buSzPct val="80000"/>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lnSpc>
                <a:spcPct val="90000"/>
              </a:lnSpc>
              <a:spcBef>
                <a:spcPts val="800"/>
              </a:spcBef>
              <a:buClr>
                <a:schemeClr val="tx2"/>
              </a:buClr>
              <a:buSzPct val="80000"/>
              <a:buFont typeface="Wingdings" pitchFamily="2" charset="2"/>
              <a:buNone/>
              <a:defRPr sz="900" kern="1200">
                <a:solidFill>
                  <a:schemeClr val="tx2"/>
                </a:solidFill>
                <a:latin typeface="+mn-lt"/>
                <a:ea typeface="+mn-ea"/>
                <a:cs typeface="+mn-cs"/>
              </a:defRPr>
            </a:lvl5pPr>
            <a:lvl6pPr marL="2286000" indent="0" algn="l" defTabSz="914400" rtl="0" eaLnBrk="1" latinLnBrk="0" hangingPunct="1">
              <a:lnSpc>
                <a:spcPct val="90000"/>
              </a:lnSpc>
              <a:spcBef>
                <a:spcPts val="800"/>
              </a:spcBef>
              <a:buSzPct val="80000"/>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lnSpc>
                <a:spcPct val="90000"/>
              </a:lnSpc>
              <a:spcBef>
                <a:spcPts val="800"/>
              </a:spcBef>
              <a:buSzPct val="80000"/>
              <a:buFont typeface="Wingdings" pitchFamily="2" charset="2"/>
              <a:buNone/>
              <a:defRPr sz="900" kern="1200" baseline="0">
                <a:solidFill>
                  <a:schemeClr val="tx2"/>
                </a:solidFill>
                <a:latin typeface="+mn-lt"/>
                <a:ea typeface="+mn-ea"/>
                <a:cs typeface="+mn-cs"/>
              </a:defRPr>
            </a:lvl7pPr>
            <a:lvl8pPr marL="3200400" indent="0" algn="l" defTabSz="914400" rtl="0" eaLnBrk="1" latinLnBrk="0" hangingPunct="1">
              <a:lnSpc>
                <a:spcPct val="90000"/>
              </a:lnSpc>
              <a:spcBef>
                <a:spcPts val="800"/>
              </a:spcBef>
              <a:buSzPct val="80000"/>
              <a:buFont typeface="Wingdings" pitchFamily="2" charset="2"/>
              <a:buNone/>
              <a:defRPr sz="900" kern="1200" baseline="0">
                <a:solidFill>
                  <a:schemeClr val="tx2"/>
                </a:solidFill>
                <a:latin typeface="+mn-lt"/>
                <a:ea typeface="+mn-ea"/>
                <a:cs typeface="+mn-cs"/>
              </a:defRPr>
            </a:lvl8pPr>
            <a:lvl9pPr marL="3657600" indent="0" algn="l" defTabSz="914400" rtl="0" eaLnBrk="1" latinLnBrk="0" hangingPunct="1">
              <a:lnSpc>
                <a:spcPct val="90000"/>
              </a:lnSpc>
              <a:spcBef>
                <a:spcPts val="800"/>
              </a:spcBef>
              <a:buSzPct val="80000"/>
              <a:buFont typeface="Wingdings" pitchFamily="2" charset="2"/>
              <a:buNone/>
              <a:defRPr sz="900" kern="1200" baseline="0">
                <a:solidFill>
                  <a:schemeClr val="tx2"/>
                </a:solidFill>
                <a:latin typeface="+mn-lt"/>
                <a:ea typeface="+mn-ea"/>
                <a:cs typeface="+mn-cs"/>
              </a:defRPr>
            </a:lvl9pPr>
          </a:lstStyle>
          <a:p>
            <a:r>
              <a:rPr lang="pl-PL" sz="1700" b="1" dirty="0"/>
              <a:t>r.pr. Jan Sakławski, Partner w Kancelarii Brysiewicz, Bokina, Sakławski i Wspólnicy</a:t>
            </a:r>
            <a:br>
              <a:rPr lang="pl-PL" sz="1700" b="1" dirty="0"/>
            </a:br>
            <a:br>
              <a:rPr lang="pl-PL" sz="1700" dirty="0"/>
            </a:br>
            <a:r>
              <a:rPr lang="pl-PL" sz="1700" dirty="0"/>
              <a:t>ul. Dzielna 60, piętro II, klatka W</a:t>
            </a:r>
            <a:br>
              <a:rPr lang="pl-PL" sz="1700" dirty="0"/>
            </a:br>
            <a:r>
              <a:rPr lang="pl-PL" sz="1700" dirty="0"/>
              <a:t>01-029 Warszawa</a:t>
            </a:r>
          </a:p>
          <a:p>
            <a:r>
              <a:rPr lang="pl-PL" sz="1700" dirty="0">
                <a:hlinkClick r:id="rId2"/>
              </a:rPr>
              <a:t>www.bbs-legal.pl</a:t>
            </a:r>
            <a:br>
              <a:rPr lang="pl-PL" sz="1700" dirty="0">
                <a:hlinkClick r:id="rId2"/>
              </a:rPr>
            </a:br>
            <a:r>
              <a:rPr lang="pl-PL" sz="1700" dirty="0">
                <a:hlinkClick r:id="rId5"/>
              </a:rPr>
              <a:t>jan.saklawski@bbs-legal.pl</a:t>
            </a:r>
            <a:endParaRPr lang="pl-PL" sz="1700" dirty="0"/>
          </a:p>
          <a:p>
            <a:r>
              <a:rPr lang="pl-PL" sz="1700" dirty="0"/>
              <a:t>Kom. 537-101-300</a:t>
            </a:r>
          </a:p>
          <a:p>
            <a:endParaRPr lang="pl-PL" sz="1700" dirty="0"/>
          </a:p>
        </p:txBody>
      </p:sp>
    </p:spTree>
    <p:extLst>
      <p:ext uri="{BB962C8B-B14F-4D97-AF65-F5344CB8AC3E}">
        <p14:creationId xmlns:p14="http://schemas.microsoft.com/office/powerpoint/2010/main" val="18078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ytuł 12"/>
          <p:cNvSpPr>
            <a:spLocks noGrp="1"/>
          </p:cNvSpPr>
          <p:nvPr>
            <p:ph type="title"/>
          </p:nvPr>
        </p:nvSpPr>
        <p:spPr>
          <a:xfrm>
            <a:off x="337943" y="467362"/>
            <a:ext cx="9509760" cy="1068851"/>
          </a:xfrm>
        </p:spPr>
        <p:txBody>
          <a:bodyPr/>
          <a:lstStyle/>
          <a:p>
            <a:r>
              <a:rPr lang="pl-PL" b="1" dirty="0"/>
              <a:t>Plan prezentacji</a:t>
            </a:r>
          </a:p>
        </p:txBody>
      </p:sp>
      <p:sp>
        <p:nvSpPr>
          <p:cNvPr id="14" name="Symbol zastępczy zawartości 13"/>
          <p:cNvSpPr>
            <a:spLocks noGrp="1"/>
          </p:cNvSpPr>
          <p:nvPr>
            <p:ph idx="1"/>
          </p:nvPr>
        </p:nvSpPr>
        <p:spPr>
          <a:xfrm>
            <a:off x="337943" y="1927420"/>
            <a:ext cx="10688123" cy="4632859"/>
          </a:xfrm>
        </p:spPr>
        <p:txBody>
          <a:bodyPr>
            <a:noAutofit/>
          </a:bodyPr>
          <a:lstStyle/>
          <a:p>
            <a:pPr marL="708660" lvl="1" indent="-342900" algn="just">
              <a:buFont typeface="+mj-lt"/>
              <a:buAutoNum type="arabicPeriod"/>
            </a:pPr>
            <a:r>
              <a:rPr lang="pl-PL" dirty="0">
                <a:latin typeface="Open Sans" panose="020B0606030504020204" pitchFamily="34" charset="0"/>
                <a:ea typeface="Open Sans" panose="020B0606030504020204" pitchFamily="34" charset="0"/>
                <a:cs typeface="Open Sans" panose="020B0606030504020204" pitchFamily="34" charset="0"/>
              </a:rPr>
              <a:t>Dyrektywa RED II,</a:t>
            </a:r>
          </a:p>
          <a:p>
            <a:pPr marL="708660" lvl="1" indent="-342900" algn="just">
              <a:buFont typeface="+mj-lt"/>
              <a:buAutoNum type="arabicPeriod"/>
            </a:pPr>
            <a:r>
              <a:rPr lang="pl-PL" dirty="0">
                <a:latin typeface="Open Sans" panose="020B0606030504020204" pitchFamily="34" charset="0"/>
                <a:ea typeface="Open Sans" panose="020B0606030504020204" pitchFamily="34" charset="0"/>
                <a:cs typeface="Open Sans" panose="020B0606030504020204" pitchFamily="34" charset="0"/>
              </a:rPr>
              <a:t>Dyrektywa rynkowa,</a:t>
            </a:r>
          </a:p>
          <a:p>
            <a:pPr marL="708660" lvl="1" indent="-342900" algn="just">
              <a:buFont typeface="+mj-lt"/>
              <a:buAutoNum type="arabicPeriod"/>
            </a:pPr>
            <a:r>
              <a:rPr lang="pl-PL" dirty="0">
                <a:latin typeface="Open Sans" panose="020B0606030504020204" pitchFamily="34" charset="0"/>
                <a:ea typeface="Open Sans" panose="020B0606030504020204" pitchFamily="34" charset="0"/>
                <a:cs typeface="Open Sans" panose="020B0606030504020204" pitchFamily="34" charset="0"/>
              </a:rPr>
              <a:t>Pakiet legislacyjny „FIT for 55”,</a:t>
            </a:r>
          </a:p>
          <a:p>
            <a:pPr marL="708660" lvl="1" indent="-342900" algn="just">
              <a:buFont typeface="+mj-lt"/>
              <a:buAutoNum type="arabicPeriod"/>
            </a:pPr>
            <a:r>
              <a:rPr lang="pl-PL" dirty="0">
                <a:latin typeface="Open Sans" panose="020B0606030504020204" pitchFamily="34" charset="0"/>
                <a:ea typeface="Open Sans" panose="020B0606030504020204" pitchFamily="34" charset="0"/>
                <a:cs typeface="Open Sans" panose="020B0606030504020204" pitchFamily="34" charset="0"/>
              </a:rPr>
              <a:t>Ustawa z dnia </a:t>
            </a:r>
            <a:r>
              <a:rPr lang="pl-PL" b="1" dirty="0">
                <a:latin typeface="Open Sans" panose="020B0606030504020204" pitchFamily="34" charset="0"/>
                <a:ea typeface="Open Sans" panose="020B0606030504020204" pitchFamily="34" charset="0"/>
                <a:cs typeface="Open Sans" panose="020B0606030504020204" pitchFamily="34" charset="0"/>
              </a:rPr>
              <a:t>20.05.2021 r.</a:t>
            </a:r>
            <a:r>
              <a:rPr lang="pl-PL" dirty="0">
                <a:latin typeface="Open Sans" panose="020B0606030504020204" pitchFamily="34" charset="0"/>
                <a:ea typeface="Open Sans" panose="020B0606030504020204" pitchFamily="34" charset="0"/>
                <a:cs typeface="Open Sans" panose="020B0606030504020204" pitchFamily="34" charset="0"/>
              </a:rPr>
              <a:t> o </a:t>
            </a:r>
            <a:r>
              <a:rPr lang="pl-PL" sz="1800" dirty="0">
                <a:effectLst/>
                <a:latin typeface="Open Sans" panose="020B0606030504020204" pitchFamily="34" charset="0"/>
                <a:ea typeface="Open Sans" panose="020B0606030504020204" pitchFamily="34" charset="0"/>
                <a:cs typeface="Open Sans" panose="020B0606030504020204" pitchFamily="34" charset="0"/>
              </a:rPr>
              <a:t>zmianie ustawy – Prawo energetyczne oraz niektórych innych ustaw, </a:t>
            </a:r>
          </a:p>
          <a:p>
            <a:pPr marL="708660" lvl="1" indent="-342900" algn="just">
              <a:buFont typeface="+mj-lt"/>
              <a:buAutoNum type="arabicPeriod"/>
            </a:pPr>
            <a:r>
              <a:rPr lang="pl-PL" sz="1800" dirty="0">
                <a:effectLst/>
                <a:latin typeface="Open Sans" panose="020B0606030504020204" pitchFamily="34" charset="0"/>
                <a:ea typeface="Open Sans" panose="020B0606030504020204" pitchFamily="34" charset="0"/>
                <a:cs typeface="Open Sans" panose="020B0606030504020204" pitchFamily="34" charset="0"/>
              </a:rPr>
              <a:t>Ustawa z dnia </a:t>
            </a:r>
            <a:r>
              <a:rPr lang="pl-PL" sz="1800" b="1" dirty="0">
                <a:effectLst/>
                <a:latin typeface="Open Sans" panose="020B0606030504020204" pitchFamily="34" charset="0"/>
                <a:ea typeface="Open Sans" panose="020B0606030504020204" pitchFamily="34" charset="0"/>
                <a:cs typeface="Open Sans" panose="020B0606030504020204" pitchFamily="34" charset="0"/>
              </a:rPr>
              <a:t>17.09.2021 r.</a:t>
            </a:r>
            <a:r>
              <a:rPr lang="pl-PL" sz="1800" dirty="0">
                <a:effectLst/>
                <a:latin typeface="Open Sans" panose="020B0606030504020204" pitchFamily="34" charset="0"/>
                <a:ea typeface="Open Sans" panose="020B0606030504020204" pitchFamily="34" charset="0"/>
                <a:cs typeface="Open Sans" panose="020B0606030504020204" pitchFamily="34" charset="0"/>
              </a:rPr>
              <a:t> o zmianie ustawy o odnawialnych źródłach energii oraz niektórych innych ustaw (większość przepisów wchodzi w życie w dniu 30.10.2021 r.),</a:t>
            </a:r>
          </a:p>
          <a:p>
            <a:pPr marL="708660" lvl="1" indent="-342900" algn="just">
              <a:buFont typeface="+mj-lt"/>
              <a:buAutoNum type="arabicPeriod"/>
            </a:pPr>
            <a:r>
              <a:rPr lang="pl-PL" sz="1800" dirty="0">
                <a:effectLst/>
                <a:latin typeface="Open Sans" panose="020B0606030504020204" pitchFamily="34" charset="0"/>
                <a:ea typeface="Open Sans" panose="020B0606030504020204" pitchFamily="34" charset="0"/>
                <a:cs typeface="Open Sans" panose="020B0606030504020204" pitchFamily="34" charset="0"/>
              </a:rPr>
              <a:t>Rządowy projekt ustawy o zmianie ustawy – Prawo energetyczne i ustawy o odnawialnych źródłach energii z dnia </a:t>
            </a:r>
            <a:r>
              <a:rPr lang="pl-PL" sz="1800" b="1" dirty="0">
                <a:effectLst/>
                <a:latin typeface="Open Sans" panose="020B0606030504020204" pitchFamily="34" charset="0"/>
                <a:ea typeface="Open Sans" panose="020B0606030504020204" pitchFamily="34" charset="0"/>
                <a:cs typeface="Open Sans" panose="020B0606030504020204" pitchFamily="34" charset="0"/>
              </a:rPr>
              <a:t>02.06.2021 r</a:t>
            </a:r>
            <a:r>
              <a:rPr lang="pl-PL" b="1" dirty="0">
                <a:latin typeface="Open Sans" panose="020B0606030504020204" pitchFamily="34" charset="0"/>
                <a:ea typeface="Open Sans" panose="020B0606030504020204" pitchFamily="34" charset="0"/>
                <a:cs typeface="Open Sans" panose="020B0606030504020204" pitchFamily="34" charset="0"/>
              </a:rPr>
              <a:t>.</a:t>
            </a:r>
            <a:r>
              <a:rPr lang="pl-PL" dirty="0">
                <a:latin typeface="Open Sans" panose="020B0606030504020204" pitchFamily="34" charset="0"/>
                <a:ea typeface="Open Sans" panose="020B0606030504020204" pitchFamily="34" charset="0"/>
                <a:cs typeface="Open Sans" panose="020B0606030504020204" pitchFamily="34" charset="0"/>
              </a:rPr>
              <a:t>,</a:t>
            </a:r>
          </a:p>
          <a:p>
            <a:pPr marL="708660" lvl="1" indent="-342900" algn="just">
              <a:buFont typeface="+mj-lt"/>
              <a:buAutoNum type="arabicPeriod"/>
            </a:pPr>
            <a:r>
              <a:rPr lang="pl-PL" dirty="0">
                <a:latin typeface="Open Sans" panose="020B0606030504020204" pitchFamily="34" charset="0"/>
                <a:ea typeface="Open Sans" panose="020B0606030504020204" pitchFamily="34" charset="0"/>
                <a:cs typeface="Open Sans" panose="020B0606030504020204" pitchFamily="34" charset="0"/>
              </a:rPr>
              <a:t>Projekt poselski – wycofany w dniu 28.10.2021 r. </a:t>
            </a:r>
          </a:p>
          <a:p>
            <a:pPr marL="708660" lvl="1" indent="-342900" algn="just">
              <a:buFont typeface="+mj-lt"/>
              <a:buAutoNum type="arabicPeriod"/>
            </a:pPr>
            <a:r>
              <a:rPr lang="pl-PL" dirty="0">
                <a:latin typeface="Open Sans" panose="020B0606030504020204" pitchFamily="34" charset="0"/>
                <a:ea typeface="Open Sans" panose="020B0606030504020204" pitchFamily="34" charset="0"/>
                <a:cs typeface="Open Sans" panose="020B0606030504020204" pitchFamily="34" charset="0"/>
              </a:rPr>
              <a:t>Założenia nowego projektu ustawy dot. klastrów energii. </a:t>
            </a:r>
          </a:p>
        </p:txBody>
      </p:sp>
      <p:pic>
        <p:nvPicPr>
          <p:cNvPr id="3" name="Obraz 2" descr="Obraz zawierający pomieszczenie&#10;&#10;Opis wygenerowany automatycznie">
            <a:extLst>
              <a:ext uri="{FF2B5EF4-FFF2-40B4-BE49-F238E27FC236}">
                <a16:creationId xmlns:a16="http://schemas.microsoft.com/office/drawing/2014/main" id="{F9EAFDCF-68BA-4CF6-8B46-DFA6C3E71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3045" y="297721"/>
            <a:ext cx="1645328" cy="1142162"/>
          </a:xfrm>
          <a:prstGeom prst="rect">
            <a:avLst/>
          </a:prstGeom>
        </p:spPr>
      </p:pic>
      <p:pic>
        <p:nvPicPr>
          <p:cNvPr id="5" name="Obraz 4" descr="Obraz zawierający tekst&#10;&#10;Opis wygenerowany automatycznie">
            <a:extLst>
              <a:ext uri="{FF2B5EF4-FFF2-40B4-BE49-F238E27FC236}">
                <a16:creationId xmlns:a16="http://schemas.microsoft.com/office/drawing/2014/main" id="{C912E196-585A-4218-8425-C28319F50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2343" y="5270075"/>
            <a:ext cx="1860704" cy="907709"/>
          </a:xfrm>
          <a:prstGeom prst="rect">
            <a:avLst/>
          </a:prstGeom>
        </p:spPr>
      </p:pic>
    </p:spTree>
    <p:extLst>
      <p:ext uri="{BB962C8B-B14F-4D97-AF65-F5344CB8AC3E}">
        <p14:creationId xmlns:p14="http://schemas.microsoft.com/office/powerpoint/2010/main" val="252151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ytuł 12"/>
          <p:cNvSpPr>
            <a:spLocks noGrp="1"/>
          </p:cNvSpPr>
          <p:nvPr>
            <p:ph type="title"/>
          </p:nvPr>
        </p:nvSpPr>
        <p:spPr>
          <a:xfrm>
            <a:off x="337943" y="297721"/>
            <a:ext cx="9509760" cy="1068851"/>
          </a:xfrm>
        </p:spPr>
        <p:txBody>
          <a:bodyPr/>
          <a:lstStyle/>
          <a:p>
            <a:r>
              <a:rPr lang="pl-PL" b="1" dirty="0"/>
              <a:t>Dyrektywa RED II</a:t>
            </a:r>
          </a:p>
        </p:txBody>
      </p:sp>
      <p:sp>
        <p:nvSpPr>
          <p:cNvPr id="14" name="Symbol zastępczy zawartości 13"/>
          <p:cNvSpPr>
            <a:spLocks noGrp="1"/>
          </p:cNvSpPr>
          <p:nvPr>
            <p:ph idx="1"/>
          </p:nvPr>
        </p:nvSpPr>
        <p:spPr>
          <a:xfrm>
            <a:off x="337943" y="1589490"/>
            <a:ext cx="11370353" cy="4632859"/>
          </a:xfrm>
        </p:spPr>
        <p:txBody>
          <a:bodyPr>
            <a:noAutofit/>
          </a:bodyPr>
          <a:lstStyle/>
          <a:p>
            <a:pPr marL="365760" lvl="1" indent="0" algn="just">
              <a:buNone/>
            </a:pP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Dyrektywa Parlamentu Europejskiego i Rady (UE) </a:t>
            </a: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nr 2018/2001 z dnia 11.12.2018 r.</a:t>
            </a: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w sprawie promowania stosowania energii ze źródeł odnawialnych</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marL="365760" lvl="1" indent="0" algn="just">
              <a:buNone/>
            </a:pPr>
            <a:endParaRPr lang="pl-PL" dirty="0">
              <a:latin typeface="Open Sans" panose="020B0606030504020204" pitchFamily="34" charset="0"/>
              <a:ea typeface="Open Sans" panose="020B0606030504020204" pitchFamily="34" charset="0"/>
              <a:cs typeface="Open Sans" panose="020B0606030504020204" pitchFamily="34" charset="0"/>
            </a:endParaRPr>
          </a:p>
          <a:p>
            <a:pPr lvl="1" algn="just">
              <a:buFont typeface="Wingdings" panose="05000000000000000000" pitchFamily="2" charset="2"/>
              <a:buChar char="v"/>
            </a:pPr>
            <a:r>
              <a:rPr lang="pl-PL" dirty="0">
                <a:latin typeface="Open Sans" panose="020B0606030504020204" pitchFamily="34" charset="0"/>
                <a:ea typeface="Open Sans" panose="020B0606030504020204" pitchFamily="34" charset="0"/>
                <a:cs typeface="Open Sans" panose="020B0606030504020204" pitchFamily="34" charset="0"/>
              </a:rPr>
              <a:t>Ustanowienie wspólnych ram dla promowania energii ze źródeł odnawialnych;</a:t>
            </a:r>
          </a:p>
          <a:p>
            <a:pPr lvl="1" algn="just">
              <a:buFont typeface="Wingdings" panose="05000000000000000000" pitchFamily="2" charset="2"/>
              <a:buChar char="v"/>
            </a:pPr>
            <a:r>
              <a:rPr lang="pl-PL" dirty="0">
                <a:latin typeface="Open Sans" panose="020B0606030504020204" pitchFamily="34" charset="0"/>
                <a:ea typeface="Open Sans" panose="020B0606030504020204" pitchFamily="34" charset="0"/>
                <a:cs typeface="Open Sans" panose="020B0606030504020204" pitchFamily="34" charset="0"/>
              </a:rPr>
              <a:t>Wiążący unijny cel dotyczący całkowitego udziału energii z OZE w końcowym zużyciu energii brutto w UE do 2030 r.: </a:t>
            </a:r>
            <a:r>
              <a:rPr lang="pl-PL" b="1" dirty="0">
                <a:latin typeface="Open Sans" panose="020B0606030504020204" pitchFamily="34" charset="0"/>
                <a:ea typeface="Open Sans" panose="020B0606030504020204" pitchFamily="34" charset="0"/>
                <a:cs typeface="Open Sans" panose="020B0606030504020204" pitchFamily="34" charset="0"/>
              </a:rPr>
              <a:t>32% </a:t>
            </a:r>
            <a:r>
              <a:rPr lang="pl-PL" dirty="0">
                <a:latin typeface="Open Sans" panose="020B0606030504020204" pitchFamily="34" charset="0"/>
                <a:ea typeface="Open Sans" panose="020B0606030504020204" pitchFamily="34" charset="0"/>
                <a:cs typeface="Open Sans" panose="020B0606030504020204" pitchFamily="34" charset="0"/>
              </a:rPr>
              <a:t>(nowelizacja dyrektywy RED II w ramach pakietu FIT for 55: </a:t>
            </a:r>
            <a:r>
              <a:rPr lang="pl-PL" b="1" dirty="0">
                <a:latin typeface="Open Sans" panose="020B0606030504020204" pitchFamily="34" charset="0"/>
                <a:ea typeface="Open Sans" panose="020B0606030504020204" pitchFamily="34" charset="0"/>
                <a:cs typeface="Open Sans" panose="020B0606030504020204" pitchFamily="34" charset="0"/>
              </a:rPr>
              <a:t>38-40%</a:t>
            </a:r>
            <a:r>
              <a:rPr lang="pl-PL" dirty="0">
                <a:latin typeface="Open Sans" panose="020B0606030504020204" pitchFamily="34" charset="0"/>
                <a:ea typeface="Open Sans" panose="020B0606030504020204" pitchFamily="34" charset="0"/>
                <a:cs typeface="Open Sans" panose="020B0606030504020204" pitchFamily="34" charset="0"/>
              </a:rPr>
              <a:t>);</a:t>
            </a:r>
          </a:p>
          <a:p>
            <a:pPr lvl="1" algn="just">
              <a:buFont typeface="Wingdings" panose="05000000000000000000" pitchFamily="2" charset="2"/>
              <a:buChar char="v"/>
            </a:pPr>
            <a:r>
              <a:rPr lang="pl-PL" b="1" dirty="0">
                <a:latin typeface="Open Sans" panose="020B0606030504020204" pitchFamily="34" charset="0"/>
                <a:ea typeface="Open Sans" panose="020B0606030504020204" pitchFamily="34" charset="0"/>
                <a:cs typeface="Open Sans" panose="020B0606030504020204" pitchFamily="34" charset="0"/>
              </a:rPr>
              <a:t>Definicja społeczności energetycznej działającej w zakresie energii odnawialnej</a:t>
            </a:r>
            <a:r>
              <a:rPr lang="pl-PL" dirty="0">
                <a:latin typeface="Open Sans" panose="020B0606030504020204" pitchFamily="34" charset="0"/>
                <a:ea typeface="Open Sans" panose="020B0606030504020204" pitchFamily="34" charset="0"/>
                <a:cs typeface="Open Sans" panose="020B0606030504020204" pitchFamily="34" charset="0"/>
              </a:rPr>
              <a:t>, prosumenta, prosumenta działającego grupowo;</a:t>
            </a:r>
          </a:p>
          <a:p>
            <a:pPr lvl="1" algn="just">
              <a:buFont typeface="Wingdings" panose="05000000000000000000" pitchFamily="2" charset="2"/>
              <a:buChar char="v"/>
            </a:pPr>
            <a:r>
              <a:rPr lang="pl-PL" dirty="0">
                <a:latin typeface="Open Sans" panose="020B0606030504020204" pitchFamily="34" charset="0"/>
                <a:ea typeface="Open Sans" panose="020B0606030504020204" pitchFamily="34" charset="0"/>
                <a:cs typeface="Open Sans" panose="020B0606030504020204" pitchFamily="34" charset="0"/>
              </a:rPr>
              <a:t>Społeczności energetyczne działające w zakresie OZE („</a:t>
            </a:r>
            <a:r>
              <a:rPr lang="pl-PL" b="1" dirty="0">
                <a:latin typeface="Open Sans" panose="020B0606030504020204" pitchFamily="34" charset="0"/>
                <a:ea typeface="Open Sans" panose="020B0606030504020204" pitchFamily="34" charset="0"/>
                <a:cs typeface="Open Sans" panose="020B0606030504020204" pitchFamily="34" charset="0"/>
              </a:rPr>
              <a:t>REC</a:t>
            </a:r>
            <a:r>
              <a:rPr lang="pl-PL" dirty="0">
                <a:latin typeface="Open Sans" panose="020B0606030504020204" pitchFamily="34" charset="0"/>
                <a:ea typeface="Open Sans" panose="020B0606030504020204" pitchFamily="34" charset="0"/>
                <a:cs typeface="Open Sans" panose="020B0606030504020204" pitchFamily="34" charset="0"/>
              </a:rPr>
              <a:t>” – </a:t>
            </a:r>
            <a:r>
              <a:rPr lang="pl-PL" i="1" dirty="0" err="1">
                <a:latin typeface="Open Sans" panose="020B0606030504020204" pitchFamily="34" charset="0"/>
                <a:ea typeface="Open Sans" panose="020B0606030504020204" pitchFamily="34" charset="0"/>
                <a:cs typeface="Open Sans" panose="020B0606030504020204" pitchFamily="34" charset="0"/>
              </a:rPr>
              <a:t>renewable</a:t>
            </a:r>
            <a:r>
              <a:rPr lang="pl-PL" i="1" dirty="0">
                <a:latin typeface="Open Sans" panose="020B0606030504020204" pitchFamily="34" charset="0"/>
                <a:ea typeface="Open Sans" panose="020B0606030504020204" pitchFamily="34" charset="0"/>
                <a:cs typeface="Open Sans" panose="020B0606030504020204" pitchFamily="34" charset="0"/>
              </a:rPr>
              <a:t> </a:t>
            </a:r>
            <a:r>
              <a:rPr lang="pl-PL" i="1" dirty="0" err="1">
                <a:latin typeface="Open Sans" panose="020B0606030504020204" pitchFamily="34" charset="0"/>
                <a:ea typeface="Open Sans" panose="020B0606030504020204" pitchFamily="34" charset="0"/>
                <a:cs typeface="Open Sans" panose="020B0606030504020204" pitchFamily="34" charset="0"/>
              </a:rPr>
              <a:t>energy</a:t>
            </a:r>
            <a:r>
              <a:rPr lang="pl-PL" i="1" dirty="0">
                <a:latin typeface="Open Sans" panose="020B0606030504020204" pitchFamily="34" charset="0"/>
                <a:ea typeface="Open Sans" panose="020B0606030504020204" pitchFamily="34" charset="0"/>
                <a:cs typeface="Open Sans" panose="020B0606030504020204" pitchFamily="34" charset="0"/>
              </a:rPr>
              <a:t> </a:t>
            </a:r>
            <a:r>
              <a:rPr lang="pl-PL" i="1" dirty="0" err="1">
                <a:latin typeface="Open Sans" panose="020B0606030504020204" pitchFamily="34" charset="0"/>
                <a:ea typeface="Open Sans" panose="020B0606030504020204" pitchFamily="34" charset="0"/>
                <a:cs typeface="Open Sans" panose="020B0606030504020204" pitchFamily="34" charset="0"/>
              </a:rPr>
              <a:t>communities</a:t>
            </a:r>
            <a:r>
              <a:rPr lang="pl-PL" dirty="0">
                <a:latin typeface="Open Sans" panose="020B0606030504020204" pitchFamily="34" charset="0"/>
                <a:ea typeface="Open Sans" panose="020B0606030504020204" pitchFamily="34" charset="0"/>
                <a:cs typeface="Open Sans" panose="020B0606030504020204" pitchFamily="34" charset="0"/>
              </a:rPr>
              <a:t>) powinny </a:t>
            </a:r>
            <a:r>
              <a:rPr lang="pl-PL" b="1" dirty="0">
                <a:latin typeface="Open Sans" panose="020B0606030504020204" pitchFamily="34" charset="0"/>
                <a:ea typeface="Open Sans" panose="020B0606030504020204" pitchFamily="34" charset="0"/>
                <a:cs typeface="Open Sans" panose="020B0606030504020204" pitchFamily="34" charset="0"/>
              </a:rPr>
              <a:t>uczestniczyć w systemach wsparcia na równych warunkach z dużymi uczestnikami </a:t>
            </a:r>
            <a:r>
              <a:rPr lang="pl-PL" dirty="0">
                <a:latin typeface="Open Sans" panose="020B0606030504020204" pitchFamily="34" charset="0"/>
                <a:ea typeface="Open Sans" panose="020B0606030504020204" pitchFamily="34" charset="0"/>
                <a:cs typeface="Open Sans" panose="020B0606030504020204" pitchFamily="34" charset="0"/>
              </a:rPr>
              <a:t>– państwa członkowskie powinny mieć możliwość podejmowania takich środków jak ograniczanie wymogów administracyjnych, włączanie do przetargów kryteriów zorientowanych na społeczności energetyczne, dopuszczenie wsparcia bezpośredniego dla społeczności energetycznej, jeżeli spełniają one wymogi dla małych instalacji. </a:t>
            </a:r>
          </a:p>
        </p:txBody>
      </p:sp>
      <p:pic>
        <p:nvPicPr>
          <p:cNvPr id="3" name="Obraz 2" descr="Obraz zawierający pomieszczenie&#10;&#10;Opis wygenerowany automatycznie">
            <a:extLst>
              <a:ext uri="{FF2B5EF4-FFF2-40B4-BE49-F238E27FC236}">
                <a16:creationId xmlns:a16="http://schemas.microsoft.com/office/drawing/2014/main" id="{F9EAFDCF-68BA-4CF6-8B46-DFA6C3E71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6672" y="1"/>
            <a:ext cx="1645328" cy="1142162"/>
          </a:xfrm>
          <a:prstGeom prst="rect">
            <a:avLst/>
          </a:prstGeom>
        </p:spPr>
      </p:pic>
      <p:pic>
        <p:nvPicPr>
          <p:cNvPr id="6" name="Obraz 5" descr="Obraz zawierający tekst&#10;&#10;Opis wygenerowany automatycznie">
            <a:extLst>
              <a:ext uri="{FF2B5EF4-FFF2-40B4-BE49-F238E27FC236}">
                <a16:creationId xmlns:a16="http://schemas.microsoft.com/office/drawing/2014/main" id="{662E1C74-AD27-406A-8887-70BCEC112E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Tree>
    <p:extLst>
      <p:ext uri="{BB962C8B-B14F-4D97-AF65-F5344CB8AC3E}">
        <p14:creationId xmlns:p14="http://schemas.microsoft.com/office/powerpoint/2010/main" val="50827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ytuł 12"/>
          <p:cNvSpPr>
            <a:spLocks noGrp="1"/>
          </p:cNvSpPr>
          <p:nvPr>
            <p:ph type="title"/>
          </p:nvPr>
        </p:nvSpPr>
        <p:spPr>
          <a:xfrm>
            <a:off x="337943" y="140982"/>
            <a:ext cx="9509760" cy="1068851"/>
          </a:xfrm>
        </p:spPr>
        <p:txBody>
          <a:bodyPr/>
          <a:lstStyle/>
          <a:p>
            <a:r>
              <a:rPr lang="pl-PL" b="1" dirty="0"/>
              <a:t>Dyrektywa RED II</a:t>
            </a:r>
          </a:p>
        </p:txBody>
      </p:sp>
      <p:sp>
        <p:nvSpPr>
          <p:cNvPr id="14" name="Symbol zastępczy zawartości 13"/>
          <p:cNvSpPr>
            <a:spLocks noGrp="1"/>
          </p:cNvSpPr>
          <p:nvPr>
            <p:ph idx="1"/>
          </p:nvPr>
        </p:nvSpPr>
        <p:spPr>
          <a:xfrm>
            <a:off x="238552" y="1380768"/>
            <a:ext cx="11370353" cy="4632859"/>
          </a:xfrm>
        </p:spPr>
        <p:txBody>
          <a:bodyPr>
            <a:noAutofit/>
          </a:bodyPr>
          <a:lstStyle/>
          <a:p>
            <a:pPr lvl="1" algn="just">
              <a:buFont typeface="Wingdings" panose="05000000000000000000" pitchFamily="2" charset="2"/>
              <a:buChar char="v"/>
            </a:pPr>
            <a:r>
              <a:rPr lang="pl-PL" b="0" i="0" dirty="0">
                <a:solidFill>
                  <a:schemeClr val="accent3"/>
                </a:solidFill>
                <a:effectLst/>
                <a:latin typeface="Open Sans" panose="020B0606030504020204" pitchFamily="34" charset="0"/>
                <a:ea typeface="Open Sans" panose="020B0606030504020204" pitchFamily="34" charset="0"/>
                <a:cs typeface="Open Sans" panose="020B0606030504020204" pitchFamily="34" charset="0"/>
              </a:rPr>
              <a:t>Państwa członkowskie ustanawiają </a:t>
            </a:r>
            <a:r>
              <a:rPr lang="pl-PL" b="1" i="0" dirty="0">
                <a:solidFill>
                  <a:schemeClr val="accent3"/>
                </a:solidFill>
                <a:effectLst/>
                <a:latin typeface="Open Sans" panose="020B0606030504020204" pitchFamily="34" charset="0"/>
                <a:ea typeface="Open Sans" panose="020B0606030504020204" pitchFamily="34" charset="0"/>
                <a:cs typeface="Open Sans" panose="020B0606030504020204" pitchFamily="34" charset="0"/>
              </a:rPr>
              <a:t>ramy pozwalające na promowanie i ułatwianie rozwoju </a:t>
            </a:r>
            <a:r>
              <a:rPr lang="pl-PL" b="0" i="0" dirty="0">
                <a:solidFill>
                  <a:schemeClr val="accent3"/>
                </a:solidFill>
                <a:effectLst/>
                <a:latin typeface="Open Sans" panose="020B0606030504020204" pitchFamily="34" charset="0"/>
                <a:ea typeface="Open Sans" panose="020B0606030504020204" pitchFamily="34" charset="0"/>
                <a:cs typeface="Open Sans" panose="020B0606030504020204" pitchFamily="34" charset="0"/>
              </a:rPr>
              <a:t>społeczności energetycznych działających w zakresie energii odnawialnej („REC”), m.in. aby.:</a:t>
            </a:r>
          </a:p>
          <a:p>
            <a:pPr lvl="2" algn="just">
              <a:buFont typeface="Wingdings" panose="05000000000000000000" pitchFamily="2" charset="2"/>
              <a:buChar char="v"/>
            </a:pP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OSD współpracował ze w celu ułatwienia transferów energii w ramach REC</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a:t>
            </a:r>
          </a:p>
          <a:p>
            <a:pPr lvl="2" algn="just">
              <a:buFont typeface="Wingdings" panose="05000000000000000000" pitchFamily="2" charset="2"/>
              <a:buChar char="v"/>
            </a:pP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REC podlegały sprawiedliwym, </a:t>
            </a: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proporcjonalnym i przejrzystym procedurom, w tym procedurom w zakresie rejestracji i wydawania koncesji</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 oraz ponosiły odzwierciedlające koszty opłaty sieciowe, jak również odpowiednie opłaty i podatki;</a:t>
            </a:r>
          </a:p>
          <a:p>
            <a:pPr lvl="2" algn="just">
              <a:buFont typeface="Wingdings" panose="05000000000000000000" pitchFamily="2" charset="2"/>
              <a:buChar char="v"/>
            </a:pP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udział w REC był otwarty dla wszystkich konsumentów</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 w tym gospodarstw domowych o niskich dochodach lub w trudnej sytuacji;</a:t>
            </a:r>
          </a:p>
          <a:p>
            <a:pPr lvl="2" algn="just">
              <a:buFont typeface="Wingdings" panose="05000000000000000000" pitchFamily="2" charset="2"/>
              <a:buChar char="v"/>
            </a:pP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REC nie podlegały dyskryminacyjnemu traktowaniu </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w odniesieniu do ich działalności, praw i obowiązków </a:t>
            </a: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jako odbiorcy końcowi, producenci, dostawcy, operatorzy </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systemu dystrybucyjnego lub jako inni uczestnicy rynku.</a:t>
            </a:r>
          </a:p>
          <a:p>
            <a:pPr lvl="1" algn="just">
              <a:buFont typeface="Wingdings" panose="05000000000000000000" pitchFamily="2" charset="2"/>
              <a:buChar char="v"/>
            </a:pPr>
            <a:r>
              <a:rPr lang="pl-PL" dirty="0">
                <a:solidFill>
                  <a:schemeClr val="accent3"/>
                </a:solidFill>
                <a:latin typeface="Open Sans" panose="020B0606030504020204" pitchFamily="34" charset="0"/>
                <a:ea typeface="Open Sans" panose="020B0606030504020204" pitchFamily="34" charset="0"/>
                <a:cs typeface="Open Sans" panose="020B0606030504020204" pitchFamily="34" charset="0"/>
              </a:rPr>
              <a:t>Państwa członkowskie zapewniają, aby społeczności energetyczne działające w zakresie energii odnawialnej miały </a:t>
            </a:r>
            <a:r>
              <a:rPr lang="pl-PL"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prawo do</a:t>
            </a:r>
            <a:r>
              <a:rPr lang="pl-PL" dirty="0">
                <a:solidFill>
                  <a:schemeClr val="accent3"/>
                </a:solidFill>
                <a:latin typeface="Open Sans" panose="020B0606030504020204" pitchFamily="34" charset="0"/>
                <a:ea typeface="Open Sans" panose="020B0606030504020204" pitchFamily="34" charset="0"/>
                <a:cs typeface="Open Sans" panose="020B0606030504020204" pitchFamily="34" charset="0"/>
              </a:rPr>
              <a:t>:</a:t>
            </a:r>
          </a:p>
          <a:p>
            <a:pPr lvl="2" algn="just">
              <a:buFont typeface="Wingdings" panose="05000000000000000000" pitchFamily="2" charset="2"/>
              <a:buChar char="v"/>
            </a:pP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produkcji, zużywania, magazynowania i sprzedaży energii odnawialnej</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 w tym w drodze umów zakupu odnawialnej energii elektrycznej;</a:t>
            </a:r>
          </a:p>
          <a:p>
            <a:pPr lvl="2" algn="just">
              <a:buFont typeface="Wingdings" panose="05000000000000000000" pitchFamily="2" charset="2"/>
              <a:buChar char="v"/>
            </a:pP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podziału</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 w ramach danej społeczności, energii odnawialnej wyprodukowanej przez jednostki produkcyjne będące własnością tej społeczności;</a:t>
            </a:r>
          </a:p>
          <a:p>
            <a:pPr lvl="2" algn="just">
              <a:buFont typeface="Wingdings" panose="05000000000000000000" pitchFamily="2" charset="2"/>
              <a:buChar char="v"/>
            </a:pPr>
            <a:r>
              <a:rPr lang="pl-PL" sz="1500" b="1" dirty="0">
                <a:solidFill>
                  <a:srgbClr val="444444"/>
                </a:solidFill>
                <a:latin typeface="Open Sans" panose="020B0606030504020204" pitchFamily="34" charset="0"/>
                <a:ea typeface="Open Sans" panose="020B0606030504020204" pitchFamily="34" charset="0"/>
                <a:cs typeface="Open Sans" panose="020B0606030504020204" pitchFamily="34" charset="0"/>
              </a:rPr>
              <a:t>dostępu – w sposób niedyskryminacyjny – do wszystkich odpowiednich rynków energii</a:t>
            </a:r>
            <a:r>
              <a:rPr lang="pl-PL" sz="1500" dirty="0">
                <a:solidFill>
                  <a:srgbClr val="444444"/>
                </a:solidFill>
                <a:latin typeface="Open Sans" panose="020B0606030504020204" pitchFamily="34" charset="0"/>
                <a:ea typeface="Open Sans" panose="020B0606030504020204" pitchFamily="34" charset="0"/>
                <a:cs typeface="Open Sans" panose="020B0606030504020204" pitchFamily="34" charset="0"/>
              </a:rPr>
              <a:t>, zarówno bezpośrednio, jak i za pośrednictwem koncentracji.</a:t>
            </a:r>
          </a:p>
          <a:p>
            <a:pPr lvl="2" algn="just">
              <a:buFont typeface="Wingdings" panose="05000000000000000000" pitchFamily="2" charset="2"/>
              <a:buChar char="v"/>
            </a:pPr>
            <a:endParaRPr lang="pl-PL" dirty="0">
              <a:latin typeface="Open Sans" panose="020B0606030504020204" pitchFamily="34" charset="0"/>
              <a:ea typeface="Open Sans" panose="020B0606030504020204" pitchFamily="34" charset="0"/>
              <a:cs typeface="Open Sans" panose="020B0606030504020204" pitchFamily="34" charset="0"/>
            </a:endParaRPr>
          </a:p>
        </p:txBody>
      </p:sp>
      <p:pic>
        <p:nvPicPr>
          <p:cNvPr id="3" name="Obraz 2" descr="Obraz zawierający pomieszczenie&#10;&#10;Opis wygenerowany automatycznie">
            <a:extLst>
              <a:ext uri="{FF2B5EF4-FFF2-40B4-BE49-F238E27FC236}">
                <a16:creationId xmlns:a16="http://schemas.microsoft.com/office/drawing/2014/main" id="{F9EAFDCF-68BA-4CF6-8B46-DFA6C3E71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6672" y="1"/>
            <a:ext cx="1645328" cy="1142162"/>
          </a:xfrm>
          <a:prstGeom prst="rect">
            <a:avLst/>
          </a:prstGeom>
        </p:spPr>
      </p:pic>
      <p:pic>
        <p:nvPicPr>
          <p:cNvPr id="6" name="Obraz 5" descr="Obraz zawierający tekst&#10;&#10;Opis wygenerowany automatycznie">
            <a:extLst>
              <a:ext uri="{FF2B5EF4-FFF2-40B4-BE49-F238E27FC236}">
                <a16:creationId xmlns:a16="http://schemas.microsoft.com/office/drawing/2014/main" id="{7027ED2B-497D-4A4B-A459-C93AFA7FE3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Tree>
    <p:extLst>
      <p:ext uri="{BB962C8B-B14F-4D97-AF65-F5344CB8AC3E}">
        <p14:creationId xmlns:p14="http://schemas.microsoft.com/office/powerpoint/2010/main" val="117716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ytuł 12"/>
          <p:cNvSpPr>
            <a:spLocks noGrp="1"/>
          </p:cNvSpPr>
          <p:nvPr>
            <p:ph type="title"/>
          </p:nvPr>
        </p:nvSpPr>
        <p:spPr>
          <a:xfrm>
            <a:off x="337943" y="140982"/>
            <a:ext cx="9509760" cy="1068851"/>
          </a:xfrm>
        </p:spPr>
        <p:txBody>
          <a:bodyPr/>
          <a:lstStyle/>
          <a:p>
            <a:r>
              <a:rPr lang="pl-PL" b="1" dirty="0"/>
              <a:t>Dyrektywa rynkowa</a:t>
            </a:r>
          </a:p>
        </p:txBody>
      </p:sp>
      <p:sp>
        <p:nvSpPr>
          <p:cNvPr id="14" name="Symbol zastępczy zawartości 13"/>
          <p:cNvSpPr>
            <a:spLocks noGrp="1"/>
          </p:cNvSpPr>
          <p:nvPr>
            <p:ph idx="1"/>
          </p:nvPr>
        </p:nvSpPr>
        <p:spPr>
          <a:xfrm>
            <a:off x="139161" y="1500037"/>
            <a:ext cx="11370353" cy="4632859"/>
          </a:xfrm>
        </p:spPr>
        <p:txBody>
          <a:bodyPr>
            <a:noAutofit/>
          </a:bodyPr>
          <a:lstStyle/>
          <a:p>
            <a:pPr marL="685800" lvl="2" indent="0" algn="just">
              <a:buNone/>
            </a:pP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Dyrektywa Parlamentu Europejskiego i Rady (UE) </a:t>
            </a: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nr</a:t>
            </a: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2019/944</a:t>
            </a: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z dnia 05.06.2019 r.</a:t>
            </a: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w sprawie wspólnych zasad rynku wewnętrznego energii elektrycznej oraz zmieniająca dyrektywę 2012/27/UE</a:t>
            </a:r>
          </a:p>
          <a:p>
            <a:pPr marL="685800" lvl="2" indent="0" algn="just">
              <a:buNone/>
            </a:pP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lvl="2" algn="just">
              <a:buFont typeface="Wingdings" panose="05000000000000000000" pitchFamily="2" charset="2"/>
              <a:buChar char="v"/>
            </a:pP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lvl="2" algn="just">
              <a:buFont typeface="Wingdings" panose="05000000000000000000" pitchFamily="2" charset="2"/>
              <a:buChar char="v"/>
            </a:pPr>
            <a:r>
              <a:rPr lang="pl-PL" sz="1800" dirty="0">
                <a:effectLst/>
                <a:latin typeface="Open Sans" panose="020B0606030504020204" pitchFamily="34" charset="0"/>
                <a:ea typeface="Open Sans" panose="020B0606030504020204" pitchFamily="34" charset="0"/>
                <a:cs typeface="Open Sans" panose="020B0606030504020204" pitchFamily="34" charset="0"/>
              </a:rPr>
              <a:t>Członkostwo w obywatelskich społecznościach energetycznych powinno być </a:t>
            </a:r>
            <a:r>
              <a:rPr lang="pl-PL" sz="1800" b="1" dirty="0">
                <a:effectLst/>
                <a:latin typeface="Open Sans" panose="020B0606030504020204" pitchFamily="34" charset="0"/>
                <a:ea typeface="Open Sans" panose="020B0606030504020204" pitchFamily="34" charset="0"/>
                <a:cs typeface="Open Sans" panose="020B0606030504020204" pitchFamily="34" charset="0"/>
              </a:rPr>
              <a:t>otwarte dla podmiotów wszelkich kategorii</a:t>
            </a:r>
            <a:r>
              <a:rPr lang="pl-PL" sz="1800" b="1" dirty="0">
                <a:latin typeface="Open Sans" panose="020B0606030504020204" pitchFamily="34" charset="0"/>
                <a:ea typeface="Open Sans" panose="020B0606030504020204" pitchFamily="34" charset="0"/>
                <a:cs typeface="Open Sans" panose="020B0606030504020204" pitchFamily="34" charset="0"/>
              </a:rPr>
              <a:t>;</a:t>
            </a:r>
            <a:endParaRPr lang="pl-PL" sz="1800" dirty="0">
              <a:latin typeface="Open Sans" panose="020B0606030504020204" pitchFamily="34" charset="0"/>
              <a:ea typeface="Open Sans" panose="020B0606030504020204" pitchFamily="34" charset="0"/>
              <a:cs typeface="Open Sans" panose="020B0606030504020204" pitchFamily="34" charset="0"/>
            </a:endParaRPr>
          </a:p>
          <a:p>
            <a:pPr lvl="2" algn="just">
              <a:buFont typeface="Wingdings" panose="05000000000000000000" pitchFamily="2" charset="2"/>
              <a:buChar char="v"/>
            </a:pPr>
            <a:r>
              <a:rPr lang="pl-PL" sz="1800" dirty="0">
                <a:latin typeface="Open Sans" panose="020B0606030504020204" pitchFamily="34" charset="0"/>
                <a:ea typeface="Open Sans" panose="020B0606030504020204" pitchFamily="34" charset="0"/>
                <a:cs typeface="Open Sans" panose="020B0606030504020204" pitchFamily="34" charset="0"/>
              </a:rPr>
              <a:t>D</a:t>
            </a:r>
            <a:r>
              <a:rPr lang="pl-PL" sz="1800" dirty="0">
                <a:effectLst/>
                <a:latin typeface="Open Sans" panose="020B0606030504020204" pitchFamily="34" charset="0"/>
                <a:ea typeface="Open Sans" panose="020B0606030504020204" pitchFamily="34" charset="0"/>
                <a:cs typeface="Open Sans" panose="020B0606030504020204" pitchFamily="34" charset="0"/>
              </a:rPr>
              <a:t>yrektywa uprawnia państwa członkowskie do udzielenia </a:t>
            </a:r>
            <a:r>
              <a:rPr lang="pl-PL" sz="1800" b="1" dirty="0">
                <a:effectLst/>
                <a:latin typeface="Open Sans" panose="020B0606030504020204" pitchFamily="34" charset="0"/>
                <a:ea typeface="Open Sans" panose="020B0606030504020204" pitchFamily="34" charset="0"/>
                <a:cs typeface="Open Sans" panose="020B0606030504020204" pitchFamily="34" charset="0"/>
              </a:rPr>
              <a:t>zezwolenia obywatelskim społecznościom energetycznym na pełnienie funkcji OSD</a:t>
            </a:r>
            <a:r>
              <a:rPr lang="pl-PL" sz="1800" dirty="0">
                <a:effectLst/>
                <a:latin typeface="Open Sans" panose="020B0606030504020204" pitchFamily="34" charset="0"/>
                <a:ea typeface="Open Sans" panose="020B0606030504020204" pitchFamily="34" charset="0"/>
                <a:cs typeface="Open Sans" panose="020B0606030504020204" pitchFamily="34" charset="0"/>
              </a:rPr>
              <a:t> na podstawie przepisów ogólnych lub jako „operatorzy zamkniętych systemów dystrybucyjnych”;</a:t>
            </a:r>
          </a:p>
          <a:p>
            <a:pPr lvl="2" algn="just">
              <a:buFont typeface="Wingdings" panose="05000000000000000000" pitchFamily="2" charset="2"/>
              <a:buChar char="v"/>
            </a:pPr>
            <a:r>
              <a:rPr lang="pl-PL" sz="1800" dirty="0">
                <a:latin typeface="Open Sans" panose="020B0606030504020204" pitchFamily="34" charset="0"/>
                <a:ea typeface="Open Sans" panose="020B0606030504020204" pitchFamily="34" charset="0"/>
                <a:cs typeface="Open Sans" panose="020B0606030504020204" pitchFamily="34" charset="0"/>
              </a:rPr>
              <a:t>p</a:t>
            </a:r>
            <a:r>
              <a:rPr lang="pl-PL" sz="1800" dirty="0">
                <a:effectLst/>
                <a:latin typeface="Open Sans" panose="020B0606030504020204" pitchFamily="34" charset="0"/>
                <a:ea typeface="Open Sans" panose="020B0606030504020204" pitchFamily="34" charset="0"/>
                <a:cs typeface="Open Sans" panose="020B0606030504020204" pitchFamily="34" charset="0"/>
              </a:rPr>
              <a:t>o uzyskaniu statusu OSD obywatelska społeczność energetyczna powinna być traktowana tak samo jak OSD i podlegać takim samym obowiązkom. </a:t>
            </a:r>
            <a:endParaRPr lang="pl-PL" dirty="0">
              <a:latin typeface="Open Sans" panose="020B0606030504020204" pitchFamily="34" charset="0"/>
              <a:ea typeface="Open Sans" panose="020B0606030504020204" pitchFamily="34" charset="0"/>
              <a:cs typeface="Open Sans" panose="020B0606030504020204" pitchFamily="34" charset="0"/>
            </a:endParaRPr>
          </a:p>
        </p:txBody>
      </p:sp>
      <p:pic>
        <p:nvPicPr>
          <p:cNvPr id="3" name="Obraz 2" descr="Obraz zawierający pomieszczenie&#10;&#10;Opis wygenerowany automatycznie">
            <a:extLst>
              <a:ext uri="{FF2B5EF4-FFF2-40B4-BE49-F238E27FC236}">
                <a16:creationId xmlns:a16="http://schemas.microsoft.com/office/drawing/2014/main" id="{F9EAFDCF-68BA-4CF6-8B46-DFA6C3E71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6672" y="1"/>
            <a:ext cx="1645328" cy="1142162"/>
          </a:xfrm>
          <a:prstGeom prst="rect">
            <a:avLst/>
          </a:prstGeom>
        </p:spPr>
      </p:pic>
      <p:pic>
        <p:nvPicPr>
          <p:cNvPr id="6" name="Obraz 5" descr="Obraz zawierający tekst&#10;&#10;Opis wygenerowany automatycznie">
            <a:extLst>
              <a:ext uri="{FF2B5EF4-FFF2-40B4-BE49-F238E27FC236}">
                <a16:creationId xmlns:a16="http://schemas.microsoft.com/office/drawing/2014/main" id="{7A5E2AE3-5468-4E6B-BAD7-E39FA6B587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Tree>
    <p:extLst>
      <p:ext uri="{BB962C8B-B14F-4D97-AF65-F5344CB8AC3E}">
        <p14:creationId xmlns:p14="http://schemas.microsoft.com/office/powerpoint/2010/main" val="290953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ytuł 12"/>
          <p:cNvSpPr>
            <a:spLocks noGrp="1"/>
          </p:cNvSpPr>
          <p:nvPr>
            <p:ph type="title"/>
          </p:nvPr>
        </p:nvSpPr>
        <p:spPr>
          <a:xfrm>
            <a:off x="337943" y="140982"/>
            <a:ext cx="9509760" cy="1068851"/>
          </a:xfrm>
        </p:spPr>
        <p:txBody>
          <a:bodyPr/>
          <a:lstStyle/>
          <a:p>
            <a:r>
              <a:rPr lang="pl-PL" b="1" dirty="0"/>
              <a:t>FIT FOR 55</a:t>
            </a:r>
          </a:p>
        </p:txBody>
      </p:sp>
      <p:sp>
        <p:nvSpPr>
          <p:cNvPr id="14" name="Symbol zastępczy zawartości 13"/>
          <p:cNvSpPr>
            <a:spLocks noGrp="1"/>
          </p:cNvSpPr>
          <p:nvPr>
            <p:ph idx="1"/>
          </p:nvPr>
        </p:nvSpPr>
        <p:spPr>
          <a:xfrm>
            <a:off x="139161" y="1500037"/>
            <a:ext cx="11370353" cy="4632859"/>
          </a:xfrm>
        </p:spPr>
        <p:txBody>
          <a:bodyPr>
            <a:noAutofit/>
          </a:bodyPr>
          <a:lstStyle/>
          <a:p>
            <a:pPr marL="685800" lvl="2" indent="0" algn="just">
              <a:buNone/>
            </a:pP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lvl="2" algn="just">
              <a:buFont typeface="Wingdings" panose="05000000000000000000" pitchFamily="2" charset="2"/>
              <a:buChar char="v"/>
            </a:pPr>
            <a:r>
              <a:rPr lang="pl-PL" sz="1800" dirty="0">
                <a:effectLst/>
                <a:latin typeface="Open Sans" panose="020B0606030504020204" pitchFamily="34" charset="0"/>
                <a:ea typeface="Open Sans" panose="020B0606030504020204" pitchFamily="34" charset="0"/>
                <a:cs typeface="Open Sans" panose="020B0606030504020204" pitchFamily="34" charset="0"/>
              </a:rPr>
              <a:t>Pakiet legislacyjny składa się z </a:t>
            </a:r>
            <a:r>
              <a:rPr lang="pl-PL" sz="1800" b="1" dirty="0">
                <a:effectLst/>
                <a:latin typeface="Open Sans" panose="020B0606030504020204" pitchFamily="34" charset="0"/>
                <a:ea typeface="Open Sans" panose="020B0606030504020204" pitchFamily="34" charset="0"/>
                <a:cs typeface="Open Sans" panose="020B0606030504020204" pitchFamily="34" charset="0"/>
              </a:rPr>
              <a:t>13 wniosków ustawodawczych</a:t>
            </a:r>
            <a:r>
              <a:rPr lang="pl-PL" sz="1800" dirty="0">
                <a:effectLst/>
                <a:latin typeface="Open Sans" panose="020B0606030504020204" pitchFamily="34" charset="0"/>
                <a:ea typeface="Open Sans" panose="020B0606030504020204" pitchFamily="34" charset="0"/>
                <a:cs typeface="Open Sans" panose="020B0606030504020204" pitchFamily="34" charset="0"/>
              </a:rPr>
              <a:t>, z których 8 dotyczy nowelizacji obowiązujących przepisów UE, a 5 stanowi nowe propozycje legislacyjne. Pakiet przewiduje m.in. reformę systemu EU-ETS, </a:t>
            </a:r>
            <a:r>
              <a:rPr lang="pl-PL" sz="1800" b="1" dirty="0">
                <a:effectLst/>
                <a:latin typeface="Open Sans" panose="020B0606030504020204" pitchFamily="34" charset="0"/>
                <a:ea typeface="Open Sans" panose="020B0606030504020204" pitchFamily="34" charset="0"/>
                <a:cs typeface="Open Sans" panose="020B0606030504020204" pitchFamily="34" charset="0"/>
              </a:rPr>
              <a:t>nowelizację dyrektywy o OZE (RED II) oraz dyrektywy o efektywności energetycznej (EED)</a:t>
            </a:r>
            <a:r>
              <a:rPr lang="pl-PL" sz="1800" b="1" dirty="0">
                <a:latin typeface="Open Sans" panose="020B0606030504020204" pitchFamily="34" charset="0"/>
                <a:ea typeface="Open Sans" panose="020B0606030504020204" pitchFamily="34" charset="0"/>
                <a:cs typeface="Open Sans" panose="020B0606030504020204" pitchFamily="34" charset="0"/>
              </a:rPr>
              <a:t>.</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lvl="2" algn="just">
              <a:buFont typeface="Wingdings" panose="05000000000000000000" pitchFamily="2" charset="2"/>
              <a:buChar char="v"/>
            </a:pPr>
            <a:r>
              <a:rPr lang="pl-PL" sz="1800" dirty="0">
                <a:latin typeface="Open Sans" panose="020B0606030504020204" pitchFamily="34" charset="0"/>
                <a:ea typeface="Open Sans" panose="020B0606030504020204" pitchFamily="34" charset="0"/>
                <a:cs typeface="Open Sans" panose="020B0606030504020204" pitchFamily="34" charset="0"/>
              </a:rPr>
              <a:t>Celem rewizji dyrektywy RED II jest dostosowanie otoczenia regulacyjnego dla OZE do ambitniejszego celu UE w zakresie redukcji emisji, co wymaga wzrostu udziału energii z OZE z poziomu </a:t>
            </a:r>
            <a:r>
              <a:rPr lang="pl-PL" sz="1800" b="1" dirty="0">
                <a:latin typeface="Open Sans" panose="020B0606030504020204" pitchFamily="34" charset="0"/>
                <a:ea typeface="Open Sans" panose="020B0606030504020204" pitchFamily="34" charset="0"/>
                <a:cs typeface="Open Sans" panose="020B0606030504020204" pitchFamily="34" charset="0"/>
              </a:rPr>
              <a:t>32 % do 38-40%.</a:t>
            </a:r>
          </a:p>
          <a:p>
            <a:pPr lvl="2" algn="just">
              <a:buFont typeface="Wingdings" panose="05000000000000000000" pitchFamily="2" charset="2"/>
              <a:buChar char="v"/>
            </a:pPr>
            <a:r>
              <a:rPr lang="pl-PL" sz="1800" dirty="0">
                <a:latin typeface="Open Sans" panose="020B0606030504020204" pitchFamily="34" charset="0"/>
                <a:ea typeface="Open Sans" panose="020B0606030504020204" pitchFamily="34" charset="0"/>
                <a:cs typeface="Open Sans" panose="020B0606030504020204" pitchFamily="34" charset="0"/>
              </a:rPr>
              <a:t>Projekt nowelizacji dyrektywy RED II i dyrektywy EED:</a:t>
            </a:r>
          </a:p>
          <a:p>
            <a:pPr lvl="3" algn="just">
              <a:buFont typeface="Wingdings" panose="05000000000000000000" pitchFamily="2" charset="2"/>
              <a:buChar char="v"/>
            </a:pPr>
            <a:r>
              <a:rPr lang="pl-PL" sz="1600" dirty="0">
                <a:latin typeface="Open Sans" panose="020B0606030504020204" pitchFamily="34" charset="0"/>
                <a:ea typeface="Open Sans" panose="020B0606030504020204" pitchFamily="34" charset="0"/>
                <a:cs typeface="Open Sans" panose="020B0606030504020204" pitchFamily="34" charset="0"/>
              </a:rPr>
              <a:t>upowszechnienie umów typu </a:t>
            </a:r>
            <a:r>
              <a:rPr lang="pl-PL" sz="1600" dirty="0" err="1">
                <a:latin typeface="Open Sans" panose="020B0606030504020204" pitchFamily="34" charset="0"/>
                <a:ea typeface="Open Sans" panose="020B0606030504020204" pitchFamily="34" charset="0"/>
                <a:cs typeface="Open Sans" panose="020B0606030504020204" pitchFamily="34" charset="0"/>
              </a:rPr>
              <a:t>cPPA</a:t>
            </a:r>
            <a:r>
              <a:rPr lang="pl-PL" sz="1600" dirty="0">
                <a:latin typeface="Open Sans" panose="020B0606030504020204" pitchFamily="34" charset="0"/>
                <a:ea typeface="Open Sans" panose="020B0606030504020204" pitchFamily="34" charset="0"/>
                <a:cs typeface="Open Sans" panose="020B0606030504020204" pitchFamily="34" charset="0"/>
              </a:rPr>
              <a:t>,</a:t>
            </a:r>
          </a:p>
          <a:p>
            <a:pPr lvl="3" algn="just">
              <a:buFont typeface="Wingdings" panose="05000000000000000000" pitchFamily="2" charset="2"/>
              <a:buChar char="v"/>
            </a:pPr>
            <a:r>
              <a:rPr lang="pl-PL" sz="1600" dirty="0">
                <a:latin typeface="Open Sans" panose="020B0606030504020204" pitchFamily="34" charset="0"/>
                <a:ea typeface="Open Sans" panose="020B0606030504020204" pitchFamily="34" charset="0"/>
                <a:cs typeface="Open Sans" panose="020B0606030504020204" pitchFamily="34" charset="0"/>
              </a:rPr>
              <a:t>współpraca państw członkowskich z REC,</a:t>
            </a:r>
          </a:p>
          <a:p>
            <a:pPr lvl="3" algn="just">
              <a:buFont typeface="Wingdings" panose="05000000000000000000" pitchFamily="2" charset="2"/>
              <a:buChar char="v"/>
            </a:pPr>
            <a:r>
              <a:rPr lang="pl-PL" sz="1600" dirty="0">
                <a:latin typeface="Open Sans" panose="020B0606030504020204" pitchFamily="34" charset="0"/>
                <a:ea typeface="Open Sans" panose="020B0606030504020204" pitchFamily="34" charset="0"/>
                <a:cs typeface="Open Sans" panose="020B0606030504020204" pitchFamily="34" charset="0"/>
              </a:rPr>
              <a:t>zaostrzony obowiązek państw członkowskich do opracowania efektywnych systemów chłodzenia i ogrzewania, który ma być oparty na OZE,</a:t>
            </a:r>
          </a:p>
          <a:p>
            <a:pPr lvl="3" algn="just">
              <a:buFont typeface="Wingdings" panose="05000000000000000000" pitchFamily="2" charset="2"/>
              <a:buChar char="v"/>
            </a:pPr>
            <a:r>
              <a:rPr lang="pl-PL" sz="1600" dirty="0">
                <a:latin typeface="Open Sans" panose="020B0606030504020204" pitchFamily="34" charset="0"/>
                <a:ea typeface="Open Sans" panose="020B0606030504020204" pitchFamily="34" charset="0"/>
                <a:cs typeface="Open Sans" panose="020B0606030504020204" pitchFamily="34" charset="0"/>
              </a:rPr>
              <a:t>efektywny system lokalnego ogrzewania i chłodzenia ma polegać na udziale energii z OZE oraz ciepła odpadowego na poziomie co najmniej 60 % do 2050 r.</a:t>
            </a:r>
          </a:p>
          <a:p>
            <a:pPr lvl="3" algn="just">
              <a:buFont typeface="Wingdings" panose="05000000000000000000" pitchFamily="2" charset="2"/>
              <a:buChar char="v"/>
            </a:pPr>
            <a:endParaRPr lang="pl-PL" sz="1600" dirty="0">
              <a:latin typeface="Open Sans" panose="020B0606030504020204" pitchFamily="34" charset="0"/>
              <a:ea typeface="Open Sans" panose="020B0606030504020204" pitchFamily="34" charset="0"/>
              <a:cs typeface="Open Sans" panose="020B0606030504020204" pitchFamily="34" charset="0"/>
            </a:endParaRPr>
          </a:p>
          <a:p>
            <a:pPr lvl="2" algn="just">
              <a:buFont typeface="Wingdings" panose="05000000000000000000" pitchFamily="2" charset="2"/>
              <a:buChar char="v"/>
            </a:pP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3" name="Obraz 2" descr="Obraz zawierający pomieszczenie&#10;&#10;Opis wygenerowany automatycznie">
            <a:extLst>
              <a:ext uri="{FF2B5EF4-FFF2-40B4-BE49-F238E27FC236}">
                <a16:creationId xmlns:a16="http://schemas.microsoft.com/office/drawing/2014/main" id="{F9EAFDCF-68BA-4CF6-8B46-DFA6C3E71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6672" y="1"/>
            <a:ext cx="1645328" cy="1142162"/>
          </a:xfrm>
          <a:prstGeom prst="rect">
            <a:avLst/>
          </a:prstGeom>
        </p:spPr>
      </p:pic>
      <p:pic>
        <p:nvPicPr>
          <p:cNvPr id="5" name="Obraz 4" descr="Obraz zawierający tekst&#10;&#10;Opis wygenerowany automatycznie">
            <a:extLst>
              <a:ext uri="{FF2B5EF4-FFF2-40B4-BE49-F238E27FC236}">
                <a16:creationId xmlns:a16="http://schemas.microsoft.com/office/drawing/2014/main" id="{9186570C-F0B6-4694-A3E6-BC2000243A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Tree>
    <p:extLst>
      <p:ext uri="{BB962C8B-B14F-4D97-AF65-F5344CB8AC3E}">
        <p14:creationId xmlns:p14="http://schemas.microsoft.com/office/powerpoint/2010/main" val="1721621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37943" y="140982"/>
            <a:ext cx="9509760" cy="1068851"/>
          </a:xfrm>
        </p:spPr>
        <p:txBody>
          <a:bodyPr/>
          <a:lstStyle/>
          <a:p>
            <a:r>
              <a:rPr lang="pl-PL" b="1" dirty="0"/>
              <a:t>Implementacja dyrektyw</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457200" y="1281033"/>
            <a:ext cx="10793896" cy="5006883"/>
          </a:xfrm>
          <a:prstGeom prst="rect">
            <a:avLst/>
          </a:prstGeom>
          <a:noFill/>
        </p:spPr>
        <p:txBody>
          <a:bodyPr wrap="square" rtlCol="0">
            <a:spAutoFit/>
          </a:bodyPr>
          <a:lstStyle/>
          <a:p>
            <a:pPr algn="just">
              <a:lnSpc>
                <a:spcPct val="115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Akty prawne wdrażające dyrektywę rynkową, które </a:t>
            </a:r>
            <a:r>
              <a:rPr lang="pl-PL" sz="1800" b="1" dirty="0">
                <a:effectLst/>
                <a:latin typeface="Open Sans" panose="020B0606030504020204" pitchFamily="34" charset="0"/>
                <a:ea typeface="Open Sans" panose="020B0606030504020204" pitchFamily="34" charset="0"/>
                <a:cs typeface="Open Sans" panose="020B0606030504020204" pitchFamily="34" charset="0"/>
              </a:rPr>
              <a:t>zostały przyjęte:</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gn="just">
              <a:lnSpc>
                <a:spcPct val="115000"/>
              </a:lnSpc>
              <a:spcAft>
                <a:spcPts val="800"/>
              </a:spcAft>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Ustawa z dnia 20 maja 2021 r. o zmianie ustawy – Prawo energetyczne oraz niektórych innych ustaw (większość przepisów weszła w życie 02.07.2021 r.).</a:t>
            </a:r>
          </a:p>
          <a:p>
            <a:pPr algn="just">
              <a:lnSpc>
                <a:spcPct val="115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Akty prawne wdrażające dyrektywę rynkową i RED II, które </a:t>
            </a:r>
            <a:r>
              <a:rPr lang="pl-PL" sz="1800" b="1" dirty="0">
                <a:effectLst/>
                <a:latin typeface="Open Sans" panose="020B0606030504020204" pitchFamily="34" charset="0"/>
                <a:ea typeface="Open Sans" panose="020B0606030504020204" pitchFamily="34" charset="0"/>
                <a:cs typeface="Open Sans" panose="020B0606030504020204" pitchFamily="34" charset="0"/>
              </a:rPr>
              <a:t>oczekują na wejście w życie:</a:t>
            </a:r>
            <a:r>
              <a:rPr lang="pl-PL" sz="1800" dirty="0">
                <a:effectLst/>
                <a:latin typeface="Open Sans" panose="020B0606030504020204" pitchFamily="34" charset="0"/>
                <a:ea typeface="Open Sans" panose="020B0606030504020204" pitchFamily="34" charset="0"/>
                <a:cs typeface="Open Sans" panose="020B0606030504020204" pitchFamily="34" charset="0"/>
              </a:rPr>
              <a:t> </a:t>
            </a:r>
          </a:p>
          <a:p>
            <a:pPr marL="342900" lvl="0" indent="-342900" algn="just">
              <a:lnSpc>
                <a:spcPct val="115000"/>
              </a:lnSpc>
              <a:spcAft>
                <a:spcPts val="800"/>
              </a:spcAft>
              <a:buFont typeface="Symbol" panose="05050102010706020507" pitchFamily="18" charset="2"/>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Ustawa z dnia 17 września 2021 r. o zmianie ustawy o OZE oraz niektórych innych ustaw (większość przepisów wchodzi w życie 30.10.2021 r.).</a:t>
            </a:r>
          </a:p>
          <a:p>
            <a:pPr algn="just">
              <a:lnSpc>
                <a:spcPct val="115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Akty prawne wdrażające dyrektywę rynkową i RED II, które </a:t>
            </a:r>
            <a:r>
              <a:rPr lang="pl-PL" sz="1800" b="1" dirty="0">
                <a:effectLst/>
                <a:latin typeface="Open Sans" panose="020B0606030504020204" pitchFamily="34" charset="0"/>
                <a:ea typeface="Open Sans" panose="020B0606030504020204" pitchFamily="34" charset="0"/>
                <a:cs typeface="Open Sans" panose="020B0606030504020204" pitchFamily="34" charset="0"/>
              </a:rPr>
              <a:t>są procedowane: </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Rządowy projekt ustawy o zmianie ustawy – Prawo energetyczne i ustawy o OZE z </a:t>
            </a:r>
            <a:r>
              <a:rPr lang="pl-PL" sz="1800" b="1" dirty="0">
                <a:effectLst/>
                <a:latin typeface="Open Sans" panose="020B0606030504020204" pitchFamily="34" charset="0"/>
                <a:ea typeface="Open Sans" panose="020B0606030504020204" pitchFamily="34" charset="0"/>
                <a:cs typeface="Open Sans" panose="020B0606030504020204" pitchFamily="34" charset="0"/>
              </a:rPr>
              <a:t>02.06.2021 r.</a:t>
            </a:r>
          </a:p>
          <a:p>
            <a:pPr marL="285750" indent="-285750">
              <a:buFont typeface="Arial" panose="020B0604020202020204" pitchFamily="34" charset="0"/>
              <a:buChar char="•"/>
            </a:pPr>
            <a:endParaRPr lang="pl-PL"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b="1" dirty="0">
                <a:latin typeface="Open Sans" panose="020B0606030504020204" pitchFamily="34" charset="0"/>
                <a:ea typeface="Open Sans" panose="020B0606030504020204" pitchFamily="34" charset="0"/>
                <a:cs typeface="Open Sans" panose="020B0606030504020204" pitchFamily="34" charset="0"/>
              </a:rPr>
              <a:t>W dniu 28.10.2021 r.: </a:t>
            </a:r>
          </a:p>
          <a:p>
            <a:pPr marL="285750" indent="-285750" algn="just">
              <a:lnSpc>
                <a:spcPct val="150000"/>
              </a:lnSpc>
              <a:buFont typeface="Arial" panose="020B0604020202020204" pitchFamily="34" charset="0"/>
              <a:buChar char="•"/>
            </a:pPr>
            <a:r>
              <a:rPr lang="pl-PL" b="1" dirty="0">
                <a:latin typeface="Open Sans" panose="020B0606030504020204" pitchFamily="34" charset="0"/>
                <a:ea typeface="Open Sans" panose="020B0606030504020204" pitchFamily="34" charset="0"/>
                <a:cs typeface="Open Sans" panose="020B0606030504020204" pitchFamily="34" charset="0"/>
              </a:rPr>
              <a:t>wycofano poselski projekt ustawy o zmianie ustawy o OZE oraz niektórych innych ustaw z dnia 02.07.2021 r. (projekt był po I czytaniu w komisji);</a:t>
            </a:r>
          </a:p>
          <a:p>
            <a:pPr marL="285750" indent="-285750" algn="just">
              <a:lnSpc>
                <a:spcPct val="150000"/>
              </a:lnSpc>
              <a:buFont typeface="Arial" panose="020B0604020202020204" pitchFamily="34" charset="0"/>
              <a:buChar char="•"/>
            </a:pPr>
            <a:r>
              <a:rPr lang="pl-PL" b="1" dirty="0">
                <a:latin typeface="Open Sans" panose="020B0606030504020204" pitchFamily="34" charset="0"/>
                <a:ea typeface="Open Sans" panose="020B0606030504020204" pitchFamily="34" charset="0"/>
                <a:cs typeface="Open Sans" panose="020B0606030504020204" pitchFamily="34" charset="0"/>
              </a:rPr>
              <a:t>wpłynął nowy projekt poselski (druk nr 1704).</a:t>
            </a:r>
          </a:p>
        </p:txBody>
      </p:sp>
    </p:spTree>
    <p:extLst>
      <p:ext uri="{BB962C8B-B14F-4D97-AF65-F5344CB8AC3E}">
        <p14:creationId xmlns:p14="http://schemas.microsoft.com/office/powerpoint/2010/main" val="347522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3758280A-1625-4DED-BBA4-B2851C1677D3}"/>
              </a:ext>
            </a:extLst>
          </p:cNvPr>
          <p:cNvPicPr>
            <a:picLocks noChangeAspect="1"/>
          </p:cNvPicPr>
          <p:nvPr/>
        </p:nvPicPr>
        <p:blipFill>
          <a:blip r:embed="rId2"/>
          <a:stretch>
            <a:fillRect/>
          </a:stretch>
        </p:blipFill>
        <p:spPr>
          <a:xfrm>
            <a:off x="10545937" y="0"/>
            <a:ext cx="1646063" cy="1140051"/>
          </a:xfrm>
          <a:prstGeom prst="rect">
            <a:avLst/>
          </a:prstGeom>
        </p:spPr>
      </p:pic>
      <p:pic>
        <p:nvPicPr>
          <p:cNvPr id="4" name="Obraz 3" descr="Obraz zawierający tekst&#10;&#10;Opis wygenerowany automatycznie">
            <a:extLst>
              <a:ext uri="{FF2B5EF4-FFF2-40B4-BE49-F238E27FC236}">
                <a16:creationId xmlns:a16="http://schemas.microsoft.com/office/drawing/2014/main" id="{F7A60679-1349-4295-ABAB-6AB40F311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0212" y="140982"/>
            <a:ext cx="1886460" cy="920273"/>
          </a:xfrm>
          <a:prstGeom prst="rect">
            <a:avLst/>
          </a:prstGeom>
        </p:spPr>
      </p:pic>
      <p:sp>
        <p:nvSpPr>
          <p:cNvPr id="8" name="Tytuł 12">
            <a:extLst>
              <a:ext uri="{FF2B5EF4-FFF2-40B4-BE49-F238E27FC236}">
                <a16:creationId xmlns:a16="http://schemas.microsoft.com/office/drawing/2014/main" id="{A52BFE11-ACA0-4046-94EB-8F548EB7159F}"/>
              </a:ext>
            </a:extLst>
          </p:cNvPr>
          <p:cNvSpPr>
            <a:spLocks noGrp="1"/>
          </p:cNvSpPr>
          <p:nvPr>
            <p:ph type="title"/>
          </p:nvPr>
        </p:nvSpPr>
        <p:spPr>
          <a:xfrm>
            <a:off x="367760" y="402858"/>
            <a:ext cx="9509760" cy="1068851"/>
          </a:xfrm>
        </p:spPr>
        <p:txBody>
          <a:bodyPr/>
          <a:lstStyle/>
          <a:p>
            <a:r>
              <a:rPr lang="pl-PL" b="1" dirty="0"/>
              <a:t>Nowelizacja Prawa energetycznego z lipca 2021 r.</a:t>
            </a:r>
          </a:p>
        </p:txBody>
      </p:sp>
      <p:sp>
        <p:nvSpPr>
          <p:cNvPr id="9" name="pole tekstowe 8">
            <a:extLst>
              <a:ext uri="{FF2B5EF4-FFF2-40B4-BE49-F238E27FC236}">
                <a16:creationId xmlns:a16="http://schemas.microsoft.com/office/drawing/2014/main" id="{0B8190E8-6250-4E43-8FED-26A6891D52F2}"/>
              </a:ext>
            </a:extLst>
          </p:cNvPr>
          <p:cNvSpPr txBox="1"/>
          <p:nvPr/>
        </p:nvSpPr>
        <p:spPr>
          <a:xfrm>
            <a:off x="487018" y="1550505"/>
            <a:ext cx="10515600" cy="4078552"/>
          </a:xfrm>
          <a:prstGeom prst="rect">
            <a:avLst/>
          </a:prstGeom>
          <a:noFill/>
        </p:spPr>
        <p:txBody>
          <a:bodyPr wrap="square" rtlCol="0">
            <a:spAutoFit/>
          </a:bodyPr>
          <a:lstStyle/>
          <a:p>
            <a:pPr algn="just">
              <a:lnSpc>
                <a:spcPct val="115000"/>
              </a:lnSpc>
              <a:spcAft>
                <a:spcPts val="800"/>
              </a:spcAft>
            </a:pP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Ustawa z dnia 20 maja 2021 r. o zmianie ustawy – Prawo energetyczne oraz niektórych innych ustaw (większość przepisów weszła w życie 03.07.2021 r.)</a:t>
            </a:r>
            <a:endParaRPr lang="pl-PL" sz="1800" b="1" dirty="0">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Implementacja dyrektywy rynkowej:</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inteligentne systemy opomiarowania,</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magazyny energii,</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zamknięte systemy dystrybucyjne (ZSD).</a:t>
            </a:r>
          </a:p>
          <a:p>
            <a:pPr lvl="1" algn="just">
              <a:lnSpc>
                <a:spcPct val="115000"/>
              </a:lnSpc>
              <a:spcAft>
                <a:spcPts val="800"/>
              </a:spcAft>
            </a:pPr>
            <a:r>
              <a:rPr lang="pl-PL" b="1" i="1" dirty="0">
                <a:latin typeface="Open Sans" panose="020B0606030504020204" pitchFamily="34" charset="0"/>
                <a:ea typeface="Open Sans" panose="020B0606030504020204" pitchFamily="34" charset="0"/>
                <a:cs typeface="Open Sans" panose="020B0606030504020204" pitchFamily="34" charset="0"/>
              </a:rPr>
              <a:t>Magazyny energii </a:t>
            </a:r>
            <a:r>
              <a:rPr lang="pl-PL" dirty="0">
                <a:latin typeface="Open Sans" panose="020B0606030504020204" pitchFamily="34" charset="0"/>
                <a:ea typeface="Open Sans" panose="020B0606030504020204" pitchFamily="34" charset="0"/>
                <a:cs typeface="Open Sans" panose="020B0606030504020204" pitchFamily="34" charset="0"/>
              </a:rPr>
              <a:t>jako część instalacji OZE / hybrydowej instalacji OZE.</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Rozliczenie zgodnie z tzw. regułą salda.</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Wymóg uzyskania koncesji dla magazynów o mocy powyżej 10 MW. </a:t>
            </a:r>
          </a:p>
          <a:p>
            <a:pPr marL="742950" lvl="1" indent="-285750" algn="just">
              <a:lnSpc>
                <a:spcPct val="115000"/>
              </a:lnSpc>
              <a:spcAft>
                <a:spcPts val="800"/>
              </a:spcAft>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Wpis do ewidencji dla magazynów o mocy od 50 kW do 10 MW. </a:t>
            </a:r>
          </a:p>
        </p:txBody>
      </p:sp>
    </p:spTree>
    <p:extLst>
      <p:ext uri="{BB962C8B-B14F-4D97-AF65-F5344CB8AC3E}">
        <p14:creationId xmlns:p14="http://schemas.microsoft.com/office/powerpoint/2010/main" val="370405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Telefon służbowy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lefon służbowy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CFA5F52AA0A00C4CBEF2A37681B2318F04009FDCD24A096B5E4C8184D4910FEB1A76" ma:contentTypeVersion="56" ma:contentTypeDescription="Create a new document." ma:contentTypeScope="" ma:versionID="e2b161dd106aa6ff43a2053ab7ed0d23">
  <xsd:schema xmlns:xsd="http://www.w3.org/2001/XMLSchema" xmlns:xs="http://www.w3.org/2001/XMLSchema" xmlns:p="http://schemas.microsoft.com/office/2006/metadata/properties" xmlns:ns2="29baff33-f40f-4664-8054-1bde3cabf4f6" targetNamespace="http://schemas.microsoft.com/office/2006/metadata/properties" ma:root="true" ma:fieldsID="df3fe752eed498a1554dc026fa12eabd" ns2:_="">
    <xsd:import namespace="29baff33-f40f-4664-8054-1bde3cabf4f6"/>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aff33-f40f-4664-8054-1bde3cabf4f6"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35ae66bf-e87d-41c1-aaaa-5f9779661904}"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1DDBB892-E9C2-41BE-A746-120199994C31}" ma:internalName="CSXSubmissionMarket" ma:readOnly="false" ma:showField="MarketName" ma:web="29baff33-f40f-4664-8054-1bde3cabf4f6">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22649cd3-0638-4550-a153-a68664946fb0}"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2513E2E7-E2AF-440C-8567-37153D3865E2}" ma:internalName="InProjectListLookup" ma:readOnly="true" ma:showField="InProjectList"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961a284f-ead0-40ef-8222-26875887a96b}"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2513E2E7-E2AF-440C-8567-37153D3865E2}" ma:internalName="LastCompleteVersionLookup" ma:readOnly="true" ma:showField="LastCompleteVersion"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2513E2E7-E2AF-440C-8567-37153D3865E2}" ma:internalName="LastPreviewErrorLookup" ma:readOnly="true" ma:showField="LastPreviewError"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2513E2E7-E2AF-440C-8567-37153D3865E2}" ma:internalName="LastPreviewResultLookup" ma:readOnly="true" ma:showField="LastPreviewResult"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2513E2E7-E2AF-440C-8567-37153D3865E2}" ma:internalName="LastPreviewAttemptDateLookup" ma:readOnly="true" ma:showField="LastPreviewAttemptDate"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2513E2E7-E2AF-440C-8567-37153D3865E2}" ma:internalName="LastPreviewedByLookup" ma:readOnly="true" ma:showField="LastPreviewedBy"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2513E2E7-E2AF-440C-8567-37153D3865E2}" ma:internalName="LastPreviewTimeLookup" ma:readOnly="true" ma:showField="LastPreviewTime"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2513E2E7-E2AF-440C-8567-37153D3865E2}" ma:internalName="LastPreviewVersionLookup" ma:readOnly="true" ma:showField="LastPreviewVersion"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2513E2E7-E2AF-440C-8567-37153D3865E2}" ma:internalName="LastPublishErrorLookup" ma:readOnly="true" ma:showField="LastPublishError"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2513E2E7-E2AF-440C-8567-37153D3865E2}" ma:internalName="LastPublishResultLookup" ma:readOnly="true" ma:showField="LastPublishResult"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2513E2E7-E2AF-440C-8567-37153D3865E2}" ma:internalName="LastPublishAttemptDateLookup" ma:readOnly="true" ma:showField="LastPublishAttemptDate"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2513E2E7-E2AF-440C-8567-37153D3865E2}" ma:internalName="LastPublishedByLookup" ma:readOnly="true" ma:showField="LastPublishedBy"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2513E2E7-E2AF-440C-8567-37153D3865E2}" ma:internalName="LastPublishTimeLookup" ma:readOnly="true" ma:showField="LastPublishTime"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2513E2E7-E2AF-440C-8567-37153D3865E2}" ma:internalName="LastPublishVersionLookup" ma:readOnly="true" ma:showField="LastPublishVersion"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72723BFE-42E4-4BFD-ABEC-91FC880F9EED}" ma:internalName="LocLastLocAttemptVersionLookup" ma:readOnly="false" ma:showField="LastLocAttemptVersion" ma:web="29baff33-f40f-4664-8054-1bde3cabf4f6">
      <xsd:simpleType>
        <xsd:restriction base="dms:Lookup"/>
      </xsd:simpleType>
    </xsd:element>
    <xsd:element name="LocLastLocAttemptVersionTypeLookup" ma:index="71" nillable="true" ma:displayName="Loc Last Loc Attempt Version Type" ma:default="" ma:list="{72723BFE-42E4-4BFD-ABEC-91FC880F9EED}" ma:internalName="LocLastLocAttemptVersionTypeLookup" ma:readOnly="true" ma:showField="LastLocAttemptVersionType" ma:web="29baff33-f40f-4664-8054-1bde3cabf4f6">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72723BFE-42E4-4BFD-ABEC-91FC880F9EED}" ma:internalName="LocNewPublishedVersionLookup" ma:readOnly="true" ma:showField="NewPublishedVersion" ma:web="29baff33-f40f-4664-8054-1bde3cabf4f6">
      <xsd:simpleType>
        <xsd:restriction base="dms:Lookup"/>
      </xsd:simpleType>
    </xsd:element>
    <xsd:element name="LocOverallHandbackStatusLookup" ma:index="75" nillable="true" ma:displayName="Loc Overall Handback Status" ma:default="" ma:list="{72723BFE-42E4-4BFD-ABEC-91FC880F9EED}" ma:internalName="LocOverallHandbackStatusLookup" ma:readOnly="true" ma:showField="OverallHandbackStatus" ma:web="29baff33-f40f-4664-8054-1bde3cabf4f6">
      <xsd:simpleType>
        <xsd:restriction base="dms:Lookup"/>
      </xsd:simpleType>
    </xsd:element>
    <xsd:element name="LocOverallLocStatusLookup" ma:index="76" nillable="true" ma:displayName="Loc Overall Localize Status" ma:default="" ma:list="{72723BFE-42E4-4BFD-ABEC-91FC880F9EED}" ma:internalName="LocOverallLocStatusLookup" ma:readOnly="true" ma:showField="OverallLocStatus" ma:web="29baff33-f40f-4664-8054-1bde3cabf4f6">
      <xsd:simpleType>
        <xsd:restriction base="dms:Lookup"/>
      </xsd:simpleType>
    </xsd:element>
    <xsd:element name="LocOverallPreviewStatusLookup" ma:index="77" nillable="true" ma:displayName="Loc Overall Preview Status" ma:default="" ma:list="{72723BFE-42E4-4BFD-ABEC-91FC880F9EED}" ma:internalName="LocOverallPreviewStatusLookup" ma:readOnly="true" ma:showField="OverallPreviewStatus" ma:web="29baff33-f40f-4664-8054-1bde3cabf4f6">
      <xsd:simpleType>
        <xsd:restriction base="dms:Lookup"/>
      </xsd:simpleType>
    </xsd:element>
    <xsd:element name="LocOverallPublishStatusLookup" ma:index="78" nillable="true" ma:displayName="Loc Overall Publish Status" ma:default="" ma:list="{72723BFE-42E4-4BFD-ABEC-91FC880F9EED}" ma:internalName="LocOverallPublishStatusLookup" ma:readOnly="true" ma:showField="OverallPublishStatus" ma:web="29baff33-f40f-4664-8054-1bde3cabf4f6">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72723BFE-42E4-4BFD-ABEC-91FC880F9EED}" ma:internalName="LocProcessedForHandoffsLookup" ma:readOnly="true" ma:showField="ProcessedForHandoffs" ma:web="29baff33-f40f-4664-8054-1bde3cabf4f6">
      <xsd:simpleType>
        <xsd:restriction base="dms:Lookup"/>
      </xsd:simpleType>
    </xsd:element>
    <xsd:element name="LocProcessedForMarketsLookup" ma:index="81" nillable="true" ma:displayName="Loc Processed For Markets" ma:default="" ma:list="{72723BFE-42E4-4BFD-ABEC-91FC880F9EED}" ma:internalName="LocProcessedForMarketsLookup" ma:readOnly="true" ma:showField="ProcessedForMarkets" ma:web="29baff33-f40f-4664-8054-1bde3cabf4f6">
      <xsd:simpleType>
        <xsd:restriction base="dms:Lookup"/>
      </xsd:simpleType>
    </xsd:element>
    <xsd:element name="LocPublishedDependentAssetsLookup" ma:index="82" nillable="true" ma:displayName="Loc Published Dependent Assets" ma:default="" ma:list="{72723BFE-42E4-4BFD-ABEC-91FC880F9EED}" ma:internalName="LocPublishedDependentAssetsLookup" ma:readOnly="true" ma:showField="PublishedDependentAssets" ma:web="29baff33-f40f-4664-8054-1bde3cabf4f6">
      <xsd:simpleType>
        <xsd:restriction base="dms:Lookup"/>
      </xsd:simpleType>
    </xsd:element>
    <xsd:element name="LocPublishedLinkedAssetsLookup" ma:index="83" nillable="true" ma:displayName="Loc Published Linked Assets" ma:default="" ma:list="{72723BFE-42E4-4BFD-ABEC-91FC880F9EED}" ma:internalName="LocPublishedLinkedAssetsLookup" ma:readOnly="true" ma:showField="PublishedLinkedAssets" ma:web="29baff33-f40f-4664-8054-1bde3cabf4f6">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cb159bc7-6392-40eb-91ad-5e9404d69876}"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1DDBB892-E9C2-41BE-A746-120199994C31}" ma:internalName="Markets" ma:readOnly="false" ma:showField="MarketName"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2513E2E7-E2AF-440C-8567-37153D3865E2}" ma:internalName="NumOfRatingsLookup" ma:readOnly="true" ma:showField="NumOfRatings"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2513E2E7-E2AF-440C-8567-37153D3865E2}" ma:internalName="PublishStatusLookup" ma:readOnly="false" ma:showField="PublishStatus"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9e57b0ce-4b8f-49f5-b588-fc22682c04a3}"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9d66d6a4-c4b4-42e6-80e6-7373254461f0}" ma:internalName="TaxCatchAll" ma:showField="CatchAllData"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9d66d6a4-c4b4-42e6-80e6-7373254461f0}" ma:internalName="TaxCatchAllLabel" ma:readOnly="true" ma:showField="CatchAllDataLabel" ma:web="29baff33-f40f-4664-8054-1bde3cabf4f6">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29baff33-f40f-4664-8054-1bde3cabf4f6">This template uses a wide or narrow band in dark blue to accent the title  and content slides. Use the mountain sunrise photo on the title slide, or replace it with one of your own. This presentation includes a sample list, chart, table, SmartArt, and other layouts. Choose the ones you want, and customize them to suit your needs. This template is in widescreen (16X9) format.
</APDescription>
    <AssetExpire xmlns="29baff33-f40f-4664-8054-1bde3cabf4f6">2029-01-01T08:00:00+00:00</AssetExpire>
    <CampaignTagsTaxHTField0 xmlns="29baff33-f40f-4664-8054-1bde3cabf4f6">
      <Terms xmlns="http://schemas.microsoft.com/office/infopath/2007/PartnerControls"/>
    </CampaignTagsTaxHTField0>
    <IntlLangReviewDate xmlns="29baff33-f40f-4664-8054-1bde3cabf4f6" xsi:nil="true"/>
    <TPFriendlyName xmlns="29baff33-f40f-4664-8054-1bde3cabf4f6" xsi:nil="true"/>
    <IntlLangReview xmlns="29baff33-f40f-4664-8054-1bde3cabf4f6">false</IntlLangReview>
    <LocLastLocAttemptVersionLookup xmlns="29baff33-f40f-4664-8054-1bde3cabf4f6">835474</LocLastLocAttemptVersionLookup>
    <PolicheckWords xmlns="29baff33-f40f-4664-8054-1bde3cabf4f6" xsi:nil="true"/>
    <SubmitterId xmlns="29baff33-f40f-4664-8054-1bde3cabf4f6" xsi:nil="true"/>
    <AcquiredFrom xmlns="29baff33-f40f-4664-8054-1bde3cabf4f6">Internal MS</AcquiredFrom>
    <EditorialStatus xmlns="29baff33-f40f-4664-8054-1bde3cabf4f6">Complete</EditorialStatus>
    <Markets xmlns="29baff33-f40f-4664-8054-1bde3cabf4f6"/>
    <OriginAsset xmlns="29baff33-f40f-4664-8054-1bde3cabf4f6" xsi:nil="true"/>
    <AssetStart xmlns="29baff33-f40f-4664-8054-1bde3cabf4f6">2012-05-11T02:03:00+00:00</AssetStart>
    <FriendlyTitle xmlns="29baff33-f40f-4664-8054-1bde3cabf4f6" xsi:nil="true"/>
    <MarketSpecific xmlns="29baff33-f40f-4664-8054-1bde3cabf4f6">false</MarketSpecific>
    <TPNamespace xmlns="29baff33-f40f-4664-8054-1bde3cabf4f6" xsi:nil="true"/>
    <PublishStatusLookup xmlns="29baff33-f40f-4664-8054-1bde3cabf4f6">
      <Value>366797</Value>
    </PublishStatusLookup>
    <APAuthor xmlns="29baff33-f40f-4664-8054-1bde3cabf4f6">
      <UserInfo>
        <DisplayName>REDMOND\v-vaddu</DisplayName>
        <AccountId>2567</AccountId>
        <AccountType/>
      </UserInfo>
    </APAuthor>
    <TPCommandLine xmlns="29baff33-f40f-4664-8054-1bde3cabf4f6" xsi:nil="true"/>
    <IntlLangReviewer xmlns="29baff33-f40f-4664-8054-1bde3cabf4f6" xsi:nil="true"/>
    <OpenTemplate xmlns="29baff33-f40f-4664-8054-1bde3cabf4f6">true</OpenTemplate>
    <CSXSubmissionDate xmlns="29baff33-f40f-4664-8054-1bde3cabf4f6" xsi:nil="true"/>
    <TaxCatchAll xmlns="29baff33-f40f-4664-8054-1bde3cabf4f6"/>
    <Manager xmlns="29baff33-f40f-4664-8054-1bde3cabf4f6" xsi:nil="true"/>
    <NumericId xmlns="29baff33-f40f-4664-8054-1bde3cabf4f6" xsi:nil="true"/>
    <ParentAssetId xmlns="29baff33-f40f-4664-8054-1bde3cabf4f6" xsi:nil="true"/>
    <OriginalSourceMarket xmlns="29baff33-f40f-4664-8054-1bde3cabf4f6">english</OriginalSourceMarket>
    <ApprovalStatus xmlns="29baff33-f40f-4664-8054-1bde3cabf4f6">InProgress</ApprovalStatus>
    <TPComponent xmlns="29baff33-f40f-4664-8054-1bde3cabf4f6" xsi:nil="true"/>
    <EditorialTags xmlns="29baff33-f40f-4664-8054-1bde3cabf4f6" xsi:nil="true"/>
    <TPExecutable xmlns="29baff33-f40f-4664-8054-1bde3cabf4f6" xsi:nil="true"/>
    <TPLaunchHelpLink xmlns="29baff33-f40f-4664-8054-1bde3cabf4f6" xsi:nil="true"/>
    <LocComments xmlns="29baff33-f40f-4664-8054-1bde3cabf4f6" xsi:nil="true"/>
    <LocRecommendedHandoff xmlns="29baff33-f40f-4664-8054-1bde3cabf4f6" xsi:nil="true"/>
    <SourceTitle xmlns="29baff33-f40f-4664-8054-1bde3cabf4f6" xsi:nil="true"/>
    <CSXUpdate xmlns="29baff33-f40f-4664-8054-1bde3cabf4f6">false</CSXUpdate>
    <IntlLocPriority xmlns="29baff33-f40f-4664-8054-1bde3cabf4f6" xsi:nil="true"/>
    <UAProjectedTotalWords xmlns="29baff33-f40f-4664-8054-1bde3cabf4f6" xsi:nil="true"/>
    <AssetType xmlns="29baff33-f40f-4664-8054-1bde3cabf4f6">TP</AssetType>
    <MachineTranslated xmlns="29baff33-f40f-4664-8054-1bde3cabf4f6">false</MachineTranslated>
    <OutputCachingOn xmlns="29baff33-f40f-4664-8054-1bde3cabf4f6">false</OutputCachingOn>
    <TemplateStatus xmlns="29baff33-f40f-4664-8054-1bde3cabf4f6">Complete</TemplateStatus>
    <IsSearchable xmlns="29baff33-f40f-4664-8054-1bde3cabf4f6">true</IsSearchable>
    <ContentItem xmlns="29baff33-f40f-4664-8054-1bde3cabf4f6" xsi:nil="true"/>
    <HandoffToMSDN xmlns="29baff33-f40f-4664-8054-1bde3cabf4f6" xsi:nil="true"/>
    <ShowIn xmlns="29baff33-f40f-4664-8054-1bde3cabf4f6">Show everywhere</ShowIn>
    <ThumbnailAssetId xmlns="29baff33-f40f-4664-8054-1bde3cabf4f6" xsi:nil="true"/>
    <UALocComments xmlns="29baff33-f40f-4664-8054-1bde3cabf4f6" xsi:nil="true"/>
    <UALocRecommendation xmlns="29baff33-f40f-4664-8054-1bde3cabf4f6">Localize</UALocRecommendation>
    <LastModifiedDateTime xmlns="29baff33-f40f-4664-8054-1bde3cabf4f6" xsi:nil="true"/>
    <LegacyData xmlns="29baff33-f40f-4664-8054-1bde3cabf4f6" xsi:nil="true"/>
    <LocManualTestRequired xmlns="29baff33-f40f-4664-8054-1bde3cabf4f6">false</LocManualTestRequired>
    <ClipArtFilename xmlns="29baff33-f40f-4664-8054-1bde3cabf4f6" xsi:nil="true"/>
    <TPApplication xmlns="29baff33-f40f-4664-8054-1bde3cabf4f6" xsi:nil="true"/>
    <CSXHash xmlns="29baff33-f40f-4664-8054-1bde3cabf4f6" xsi:nil="true"/>
    <DirectSourceMarket xmlns="29baff33-f40f-4664-8054-1bde3cabf4f6">english</DirectSourceMarket>
    <PrimaryImageGen xmlns="29baff33-f40f-4664-8054-1bde3cabf4f6">true</PrimaryImageGen>
    <PlannedPubDate xmlns="29baff33-f40f-4664-8054-1bde3cabf4f6" xsi:nil="true"/>
    <CSXSubmissionMarket xmlns="29baff33-f40f-4664-8054-1bde3cabf4f6" xsi:nil="true"/>
    <Downloads xmlns="29baff33-f40f-4664-8054-1bde3cabf4f6">0</Downloads>
    <ArtSampleDocs xmlns="29baff33-f40f-4664-8054-1bde3cabf4f6" xsi:nil="true"/>
    <TrustLevel xmlns="29baff33-f40f-4664-8054-1bde3cabf4f6">1 Microsoft Managed Content</TrustLevel>
    <BlockPublish xmlns="29baff33-f40f-4664-8054-1bde3cabf4f6">false</BlockPublish>
    <TPLaunchHelpLinkType xmlns="29baff33-f40f-4664-8054-1bde3cabf4f6">Template</TPLaunchHelpLinkType>
    <LocalizationTagsTaxHTField0 xmlns="29baff33-f40f-4664-8054-1bde3cabf4f6">
      <Terms xmlns="http://schemas.microsoft.com/office/infopath/2007/PartnerControls"/>
    </LocalizationTagsTaxHTField0>
    <BusinessGroup xmlns="29baff33-f40f-4664-8054-1bde3cabf4f6" xsi:nil="true"/>
    <Providers xmlns="29baff33-f40f-4664-8054-1bde3cabf4f6" xsi:nil="true"/>
    <TemplateTemplateType xmlns="29baff33-f40f-4664-8054-1bde3cabf4f6">PowerPoint Presentation Template</TemplateTemplateType>
    <TimesCloned xmlns="29baff33-f40f-4664-8054-1bde3cabf4f6" xsi:nil="true"/>
    <TPAppVersion xmlns="29baff33-f40f-4664-8054-1bde3cabf4f6" xsi:nil="true"/>
    <VoteCount xmlns="29baff33-f40f-4664-8054-1bde3cabf4f6" xsi:nil="true"/>
    <FeatureTagsTaxHTField0 xmlns="29baff33-f40f-4664-8054-1bde3cabf4f6">
      <Terms xmlns="http://schemas.microsoft.com/office/infopath/2007/PartnerControls"/>
    </FeatureTagsTaxHTField0>
    <Provider xmlns="29baff33-f40f-4664-8054-1bde3cabf4f6" xsi:nil="true"/>
    <UACurrentWords xmlns="29baff33-f40f-4664-8054-1bde3cabf4f6" xsi:nil="true"/>
    <AssetId xmlns="29baff33-f40f-4664-8054-1bde3cabf4f6">TP102895237</AssetId>
    <TPClientViewer xmlns="29baff33-f40f-4664-8054-1bde3cabf4f6" xsi:nil="true"/>
    <DSATActionTaken xmlns="29baff33-f40f-4664-8054-1bde3cabf4f6" xsi:nil="true"/>
    <APEditor xmlns="29baff33-f40f-4664-8054-1bde3cabf4f6">
      <UserInfo>
        <DisplayName/>
        <AccountId xsi:nil="true"/>
        <AccountType/>
      </UserInfo>
    </APEditor>
    <TPInstallLocation xmlns="29baff33-f40f-4664-8054-1bde3cabf4f6" xsi:nil="true"/>
    <OOCacheId xmlns="29baff33-f40f-4664-8054-1bde3cabf4f6" xsi:nil="true"/>
    <IsDeleted xmlns="29baff33-f40f-4664-8054-1bde3cabf4f6">false</IsDeleted>
    <PublishTargets xmlns="29baff33-f40f-4664-8054-1bde3cabf4f6">OfficeOnlineVNext</PublishTargets>
    <ApprovalLog xmlns="29baff33-f40f-4664-8054-1bde3cabf4f6" xsi:nil="true"/>
    <BugNumber xmlns="29baff33-f40f-4664-8054-1bde3cabf4f6" xsi:nil="true"/>
    <CrawlForDependencies xmlns="29baff33-f40f-4664-8054-1bde3cabf4f6">false</CrawlForDependencies>
    <InternalTagsTaxHTField0 xmlns="29baff33-f40f-4664-8054-1bde3cabf4f6">
      <Terms xmlns="http://schemas.microsoft.com/office/infopath/2007/PartnerControls"/>
    </InternalTagsTaxHTField0>
    <LastHandOff xmlns="29baff33-f40f-4664-8054-1bde3cabf4f6" xsi:nil="true"/>
    <Milestone xmlns="29baff33-f40f-4664-8054-1bde3cabf4f6" xsi:nil="true"/>
    <OriginalRelease xmlns="29baff33-f40f-4664-8054-1bde3cabf4f6">15</OriginalRelease>
    <RecommendationsModifier xmlns="29baff33-f40f-4664-8054-1bde3cabf4f6" xsi:nil="true"/>
    <ScenarioTagsTaxHTField0 xmlns="29baff33-f40f-4664-8054-1bde3cabf4f6">
      <Terms xmlns="http://schemas.microsoft.com/office/infopath/2007/PartnerControls"/>
    </ScenarioTagsTaxHTField0>
    <UANotes xmlns="29baff33-f40f-4664-8054-1bde3cabf4f6" xsi:nil="true"/>
    <LocMarketGroupTiers2 xmlns="29baff33-f40f-4664-8054-1bde3cabf4f6"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121F455-A58F-410F-8161-1ABA5CCFE6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aff33-f40f-4664-8054-1bde3cabf4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7FFC76-5C38-4A27-BB7F-88232C223BCD}">
  <ds:schemaRefs>
    <ds:schemaRef ds:uri="http://schemas.microsoft.com/office/2006/documentManagement/types"/>
    <ds:schemaRef ds:uri="http://purl.org/dc/dcmitype/"/>
    <ds:schemaRef ds:uri="http://schemas.microsoft.com/office/2006/metadata/properties"/>
    <ds:schemaRef ds:uri="http://purl.org/dc/terms/"/>
    <ds:schemaRef ds:uri="http://www.w3.org/XML/1998/namespace"/>
    <ds:schemaRef ds:uri="http://schemas.openxmlformats.org/package/2006/metadata/core-properties"/>
    <ds:schemaRef ds:uri="http://schemas.microsoft.com/office/infopath/2007/PartnerControls"/>
    <ds:schemaRef ds:uri="29baff33-f40f-4664-8054-1bde3cabf4f6"/>
    <ds:schemaRef ds:uri="http://purl.org/dc/elements/1.1/"/>
  </ds:schemaRefs>
</ds:datastoreItem>
</file>

<file path=customXml/itemProps3.xml><?xml version="1.0" encoding="utf-8"?>
<ds:datastoreItem xmlns:ds="http://schemas.openxmlformats.org/officeDocument/2006/customXml" ds:itemID="{E4264BA5-BE9F-44D2-9B86-8E00ED566E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z niebieskimi paskami i zdjęciem wschodu słońca w górach (panoramiczna)</Template>
  <TotalTime>24222</TotalTime>
  <Words>2633</Words>
  <Application>Microsoft Office PowerPoint</Application>
  <PresentationFormat>Panoramiczny</PresentationFormat>
  <Paragraphs>194</Paragraphs>
  <Slides>23</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23</vt:i4>
      </vt:variant>
    </vt:vector>
  </HeadingPairs>
  <TitlesOfParts>
    <vt:vector size="33" baseType="lpstr">
      <vt:lpstr>Arial</vt:lpstr>
      <vt:lpstr>Calibri</vt:lpstr>
      <vt:lpstr>Corbel</vt:lpstr>
      <vt:lpstr>Courier New</vt:lpstr>
      <vt:lpstr>Euphemia</vt:lpstr>
      <vt:lpstr>Open Sans</vt:lpstr>
      <vt:lpstr>Palatino Linotype</vt:lpstr>
      <vt:lpstr>Symbol</vt:lpstr>
      <vt:lpstr>Wingdings</vt:lpstr>
      <vt:lpstr>Banded Design Blue 16x9</vt:lpstr>
      <vt:lpstr>Krajowa Izba Klastrów Energii  Tworzymy przyszłość polskiej energetyki rozproszonej</vt:lpstr>
      <vt:lpstr>Prezentacja programu PowerPoint</vt:lpstr>
      <vt:lpstr>Plan prezentacji</vt:lpstr>
      <vt:lpstr>Dyrektywa RED II</vt:lpstr>
      <vt:lpstr>Dyrektywa RED II</vt:lpstr>
      <vt:lpstr>Dyrektywa rynkowa</vt:lpstr>
      <vt:lpstr>FIT FOR 55</vt:lpstr>
      <vt:lpstr>Implementacja dyrektyw</vt:lpstr>
      <vt:lpstr>Nowelizacja Prawa energetycznego z lipca 2021 r.</vt:lpstr>
      <vt:lpstr>Nowelizacja Prawa energetycznego z lipca 2021 r.</vt:lpstr>
      <vt:lpstr>Nowelizacja ustawy o OZE</vt:lpstr>
      <vt:lpstr>Rządowy projekt ustawy z czerwca 2021 r. </vt:lpstr>
      <vt:lpstr>Rządowy projekt ustawy z czerwca 2021 r. </vt:lpstr>
      <vt:lpstr>Rządowy projekt ustawy z czerwca 2021 r. </vt:lpstr>
      <vt:lpstr>Rządowy projekt ustawy z czerwca 2021 r. </vt:lpstr>
      <vt:lpstr>Rządowy projekt ustawy z czerwca 2021 r. </vt:lpstr>
      <vt:lpstr>Rządowy projekt ustawy z czerwca 2021 r. </vt:lpstr>
      <vt:lpstr>Rządowy projekt ustawy z czerwca 2021 r. </vt:lpstr>
      <vt:lpstr>Rządowy projekt ustawy z czerwca 2021 r. </vt:lpstr>
      <vt:lpstr>Projekt poselski (druk 1382)</vt:lpstr>
      <vt:lpstr>Założenia projektu dot. klastrów</vt:lpstr>
      <vt:lpstr>Założenia projektu dot. klastrów</vt:lpstr>
      <vt:lpstr>Zapraszamy do współpracy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Krajowa Izba Klastrów Energii</dc:title>
  <dc:creator>Tomasz Drzał</dc:creator>
  <cp:lastModifiedBy>Zofia Szewczuk</cp:lastModifiedBy>
  <cp:revision>71</cp:revision>
  <dcterms:created xsi:type="dcterms:W3CDTF">2020-06-08T22:44:04Z</dcterms:created>
  <dcterms:modified xsi:type="dcterms:W3CDTF">2021-10-29T09:37:03Z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0x010100CFA5F52AA0A00C4CBEF2A37681B2318F04009FDCD24A096B5E4C8184D4910FEB1A76</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